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791" r:id="rId20"/>
    <p:sldId id="792" r:id="rId21"/>
    <p:sldId id="793" r:id="rId22"/>
    <p:sldId id="794" r:id="rId23"/>
    <p:sldId id="795" r:id="rId24"/>
    <p:sldId id="744" r:id="rId25"/>
    <p:sldId id="286" r:id="rId26"/>
    <p:sldId id="303" r:id="rId27"/>
    <p:sldId id="332" r:id="rId28"/>
    <p:sldId id="771" r:id="rId29"/>
    <p:sldId id="772" r:id="rId30"/>
    <p:sldId id="773" r:id="rId31"/>
    <p:sldId id="304" r:id="rId32"/>
    <p:sldId id="300" r:id="rId33"/>
    <p:sldId id="291" r:id="rId34"/>
    <p:sldId id="289" r:id="rId35"/>
    <p:sldId id="308" r:id="rId36"/>
    <p:sldId id="774" r:id="rId37"/>
    <p:sldId id="775" r:id="rId38"/>
    <p:sldId id="776" r:id="rId39"/>
    <p:sldId id="305" r:id="rId40"/>
    <p:sldId id="777" r:id="rId41"/>
    <p:sldId id="778" r:id="rId42"/>
    <p:sldId id="323" r:id="rId43"/>
    <p:sldId id="722" r:id="rId44"/>
    <p:sldId id="749" r:id="rId45"/>
    <p:sldId id="750" r:id="rId46"/>
    <p:sldId id="752" r:id="rId47"/>
    <p:sldId id="745" r:id="rId48"/>
    <p:sldId id="754" r:id="rId49"/>
    <p:sldId id="756" r:id="rId50"/>
    <p:sldId id="758" r:id="rId51"/>
    <p:sldId id="278" r:id="rId52"/>
    <p:sldId id="760" r:id="rId53"/>
    <p:sldId id="307" r:id="rId54"/>
    <p:sldId id="306" r:id="rId55"/>
    <p:sldId id="309" r:id="rId56"/>
    <p:sldId id="779" r:id="rId57"/>
    <p:sldId id="796" r:id="rId58"/>
    <p:sldId id="299" r:id="rId59"/>
    <p:sldId id="312" r:id="rId60"/>
    <p:sldId id="292" r:id="rId61"/>
    <p:sldId id="780" r:id="rId62"/>
    <p:sldId id="797" r:id="rId63"/>
    <p:sldId id="285" r:id="rId64"/>
    <p:sldId id="311" r:id="rId65"/>
    <p:sldId id="287" r:id="rId66"/>
    <p:sldId id="781" r:id="rId67"/>
    <p:sldId id="782" r:id="rId68"/>
    <p:sldId id="293" r:id="rId69"/>
    <p:sldId id="295" r:id="rId70"/>
    <p:sldId id="301" r:id="rId71"/>
    <p:sldId id="288" r:id="rId72"/>
    <p:sldId id="296" r:id="rId73"/>
    <p:sldId id="783" r:id="rId74"/>
    <p:sldId id="315" r:id="rId75"/>
    <p:sldId id="314" r:id="rId76"/>
    <p:sldId id="799" r:id="rId77"/>
    <p:sldId id="800" r:id="rId78"/>
    <p:sldId id="798" r:id="rId79"/>
    <p:sldId id="313" r:id="rId80"/>
    <p:sldId id="316" r:id="rId81"/>
    <p:sldId id="784" r:id="rId82"/>
    <p:sldId id="785" r:id="rId83"/>
    <p:sldId id="786" r:id="rId84"/>
    <p:sldId id="257" r:id="rId85"/>
    <p:sldId id="317" r:id="rId86"/>
    <p:sldId id="318" r:id="rId87"/>
    <p:sldId id="319" r:id="rId88"/>
    <p:sldId id="320" r:id="rId89"/>
    <p:sldId id="268" r:id="rId90"/>
    <p:sldId id="269" r:id="rId91"/>
    <p:sldId id="751"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8"/>
    <p:restoredTop sz="95659"/>
  </p:normalViewPr>
  <p:slideViewPr>
    <p:cSldViewPr snapToGrid="0" snapToObjects="1">
      <p:cViewPr>
        <p:scale>
          <a:sx n="120" d="100"/>
          <a:sy n="120" d="100"/>
        </p:scale>
        <p:origin x="816" y="33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55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9562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847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45156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7/10/21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7/10/21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7/10/21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7/10/21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7/10/21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7/10/21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7/10/21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7/10/21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7/10/21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7/10/21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7/10/21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7/10/21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0.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7.png"/><Relationship Id="rId7"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38.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321.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30.png"/><Relationship Id="rId7" Type="http://schemas.openxmlformats.org/officeDocument/2006/relationships/image" Target="../media/image380.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1.png"/></Relationships>
</file>

<file path=ppt/slides/_rels/slide56.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390.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540.png"/><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81.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965741"/>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965741"/>
                <a:ext cx="9675964" cy="5191125"/>
              </a:xfrm>
              <a:blipFill>
                <a:blip r:embed="rId2"/>
                <a:stretch>
                  <a:fillRect l="-394" r="-7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latin typeface="Calibri" panose="020F0502020204030204" pitchFamily="34" charset="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31717"/>
            <a:chOff x="1252224" y="4424547"/>
            <a:chExt cx="3066749" cy="1231717"/>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400" dirty="0"/>
                  <a:t>We can use lookback resistance to calculate the Thevenin equivalent resistance and ideal source.</a:t>
                </a:r>
              </a:p>
              <a:p>
                <a:r>
                  <a:rPr lang="en-US" sz="2400" dirty="0"/>
                  <a:t>To find the lookback resistance, short the source and apply the usual laws.</a:t>
                </a:r>
              </a:p>
              <a:p>
                <a:pPr lvl="1"/>
                <a:r>
                  <a:rPr lang="en-US" dirty="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a:p>
                <a:r>
                  <a:rPr lang="en-US" sz="2400" dirty="0"/>
                  <a:t>To find the new ideal source, notice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1</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oMath>
                </a14:m>
                <a:r>
                  <a:rPr lang="en-US" sz="2400" dirty="0"/>
                  <a:t> form a voltage divider.</a:t>
                </a:r>
              </a:p>
              <a:p>
                <a:pPr lvl="1"/>
                <a:r>
                  <a:rPr lang="en-US" dirty="0"/>
                  <a:t>The new source voltage is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942" t="-1744" r="-7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403546"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34619" y="3785276"/>
              <a:ext cx="159740" cy="189608"/>
              <a:chOff x="1344"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73677" y="1638185"/>
                <a:ext cx="10716301" cy="4351338"/>
              </a:xfrm>
            </p:spPr>
            <p:txBody>
              <a:bodyPr/>
              <a:lstStyle/>
              <a:p>
                <a:pPr>
                  <a:spcBef>
                    <a:spcPts val="400"/>
                  </a:spcBef>
                </a:pPr>
                <a:r>
                  <a:rPr lang="en-US" sz="1800" b="0" dirty="0"/>
                  <a:t>For AM, </a:t>
                </a:r>
                <a14:m>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a14:m>
                <a:r>
                  <a:rPr lang="en-US" sz="1800" dirty="0"/>
                  <a:t>, Define the modulation depth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𝑝</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sub>
                        </m:sSub>
                      </m:den>
                    </m:f>
                  </m:oMath>
                </a14:m>
                <a:endParaRPr lang="en-US" sz="1800" dirty="0"/>
              </a:p>
              <a:p>
                <a:pPr>
                  <a:spcBef>
                    <a:spcPts val="400"/>
                  </a:spcBef>
                </a:pPr>
                <a:r>
                  <a:rPr lang="en-US" sz="1800" dirty="0"/>
                  <a:t>In circuit on the right,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=3</m:t>
                    </m:r>
                    <m:r>
                      <a:rPr lang="en-US" sz="1800" b="0" i="1" smtClean="0">
                        <a:latin typeface="Cambria Math" panose="02040503050406030204" pitchFamily="18" charset="0"/>
                      </a:rPr>
                      <m:t>𝑘</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=10 </m:t>
                    </m:r>
                    <m:r>
                      <a:rPr lang="en-US" sz="1800" b="0" i="1" smtClean="0">
                        <a:latin typeface="Cambria Math" panose="02040503050406030204" pitchFamily="18" charset="0"/>
                      </a:rPr>
                      <m:t>𝑛𝐹</m:t>
                    </m:r>
                  </m:oMath>
                </a14:m>
                <a:endParaRPr lang="en-US" sz="1800" dirty="0"/>
              </a:p>
              <a:p>
                <a:pPr>
                  <a:spcBef>
                    <a:spcPts val="400"/>
                  </a:spcBef>
                </a:pPr>
                <a:r>
                  <a:rPr lang="en-US" sz="1800" dirty="0"/>
                  <a:t>Set function generator for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m:t>
                    </m:r>
                    <m:r>
                      <a:rPr lang="en-US" sz="1800" b="0" i="1" smtClean="0">
                        <a:latin typeface="Cambria Math" panose="02040503050406030204" pitchFamily="18" charset="0"/>
                      </a:rPr>
                      <m:t>𝑀𝐻𝑧</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𝑐</m:t>
                        </m:r>
                        <m:r>
                          <a:rPr lang="en-US" sz="1800" b="0" i="1" smtClean="0">
                            <a:latin typeface="Cambria Math" panose="02040503050406030204" pitchFamily="18" charset="0"/>
                          </a:rPr>
                          <m:t>,</m:t>
                        </m:r>
                        <m:r>
                          <a:rPr lang="en-US" sz="1800" b="0" i="1" smtClean="0">
                            <a:latin typeface="Cambria Math" panose="02040503050406030204" pitchFamily="18" charset="0"/>
                          </a:rPr>
                          <m:t>𝑝𝑝</m:t>
                        </m:r>
                      </m:sub>
                    </m:sSub>
                    <m:r>
                      <a:rPr lang="en-US" sz="1800" b="0" i="1" smtClean="0">
                        <a:latin typeface="Cambria Math" panose="02040503050406030204" pitchFamily="18" charset="0"/>
                      </a:rPr>
                      <m:t>=5</m:t>
                    </m:r>
                    <m:r>
                      <a:rPr lang="en-US" sz="1800" b="0" i="1" smtClean="0">
                        <a:latin typeface="Cambria Math" panose="02040503050406030204" pitchFamily="18" charset="0"/>
                      </a:rPr>
                      <m:t>𝑉</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=1</m:t>
                    </m:r>
                    <m:r>
                      <a:rPr lang="en-US" sz="1800" b="0" i="1" smtClean="0">
                        <a:latin typeface="Cambria Math" panose="02040503050406030204" pitchFamily="18" charset="0"/>
                      </a:rPr>
                      <m:t>𝑘𝐻𝑧</m:t>
                    </m:r>
                  </m:oMath>
                </a14:m>
                <a:r>
                  <a:rPr lang="en-US" sz="1800" dirty="0"/>
                  <a:t>,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=.7</m:t>
                    </m:r>
                  </m:oMath>
                </a14:m>
                <a:endParaRPr lang="en-US" sz="1800" b="0" dirty="0"/>
              </a:p>
              <a:p>
                <a:pPr marL="800100" lvl="1" indent="-342900">
                  <a:spcBef>
                    <a:spcPts val="400"/>
                  </a:spcBef>
                  <a:buFont typeface="+mj-lt"/>
                  <a:buAutoNum type="arabicPeriod"/>
                </a:pPr>
                <a:r>
                  <a:rPr lang="en-US" sz="1800" dirty="0"/>
                  <a:t>Calculate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oMath>
                </a14:m>
                <a:r>
                  <a:rPr lang="en-US" sz="1800" dirty="0"/>
                  <a:t> for the RC circuit. </a:t>
                </a:r>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endParaRPr lang="en-US" sz="1800" dirty="0"/>
              </a:p>
              <a:p>
                <a:pPr marL="800100" lvl="1" indent="-342900">
                  <a:spcBef>
                    <a:spcPts val="400"/>
                  </a:spcBef>
                  <a:buFont typeface="+mj-lt"/>
                  <a:buAutoNum type="arabicPeriod"/>
                </a:pPr>
                <a:r>
                  <a:rPr lang="en-US" sz="1800" dirty="0"/>
                  <a:t>Compare the max voltage of the AM signal to the max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r>
                      <a:rPr lang="en-US" sz="1800" i="1">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 </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𝑐</m:t>
                        </m:r>
                      </m:num>
                      <m:den>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𝑓</m:t>
                            </m:r>
                          </m:e>
                          <m:sub>
                            <m:r>
                              <a:rPr lang="en-US" sz="1800" b="0" i="1" smtClean="0">
                                <a:latin typeface="Cambria Math" panose="02040503050406030204" pitchFamily="18" charset="0"/>
                                <a:ea typeface="Cambria Math" panose="02040503050406030204" pitchFamily="18" charset="0"/>
                              </a:rPr>
                              <m:t>𝑐</m:t>
                            </m:r>
                          </m:sub>
                        </m:sSub>
                      </m:den>
                    </m:f>
                  </m:oMath>
                </a14:m>
                <a:endParaRPr lang="en-US" sz="1800" dirty="0"/>
              </a:p>
              <a:p>
                <a:pPr marL="800100" lvl="1" indent="-342900">
                  <a:spcBef>
                    <a:spcPts val="400"/>
                  </a:spcBef>
                  <a:buFont typeface="+mj-lt"/>
                  <a:buAutoNum type="arabicPeriod"/>
                </a:pPr>
                <a:r>
                  <a:rPr lang="en-US" sz="1800" dirty="0"/>
                  <a:t>What happens when we make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=1.0</m:t>
                    </m:r>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73677" y="1638185"/>
                <a:ext cx="10716301" cy="4351338"/>
              </a:xfrm>
              <a:blipFill>
                <a:blip r:embed="rId2"/>
                <a:stretch>
                  <a:fillRect l="-355"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55074"/>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249" y="1824551"/>
                <a:ext cx="9421045" cy="4351338"/>
              </a:xfrm>
            </p:spPr>
            <p:txBody>
              <a:bodyPr/>
              <a:lstStyle/>
              <a:p>
                <a:pPr>
                  <a:spcBef>
                    <a:spcPts val="400"/>
                  </a:spcBef>
                </a:pPr>
                <a:r>
                  <a:rPr lang="en-US" sz="1800" dirty="0"/>
                  <a:t>Set function generator for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a:t>
                </a:r>
                <a14:m>
                  <m:oMath xmlns:m="http://schemas.openxmlformats.org/officeDocument/2006/math">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marL="914400" lvl="1" indent="-457200">
                  <a:spcBef>
                    <a:spcPts val="400"/>
                  </a:spcBef>
                  <a:buFont typeface="+mj-lt"/>
                  <a:buAutoNum type="arabicPeriod"/>
                </a:pPr>
                <a:r>
                  <a:rPr lang="en-US" sz="1800" dirty="0"/>
                  <a:t>Calculate pp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marL="914400" lvl="1" indent="-457200">
                  <a:spcBef>
                    <a:spcPts val="400"/>
                  </a:spcBef>
                  <a:buFont typeface="+mj-lt"/>
                  <a:buAutoNum type="arabicPeriod"/>
                </a:pPr>
                <a:r>
                  <a:rPr lang="en-US" sz="1800" dirty="0"/>
                  <a:t>Use 2 scope channels: one at input, one at output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249" y="1824551"/>
                <a:ext cx="9421045" cy="4351338"/>
              </a:xfrm>
              <a:blipFill>
                <a:blip r:embed="rId2"/>
                <a:stretch>
                  <a:fillRect l="-404" t="-116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p:grpSp>
        <p:nvGrpSpPr>
          <p:cNvPr id="111" name="Group 110">
            <a:extLst>
              <a:ext uri="{FF2B5EF4-FFF2-40B4-BE49-F238E27FC236}">
                <a16:creationId xmlns:a16="http://schemas.microsoft.com/office/drawing/2014/main" id="{B20D5B49-BC71-D046-A773-46C829EA9144}"/>
              </a:ext>
            </a:extLst>
          </p:cNvPr>
          <p:cNvGrpSpPr/>
          <p:nvPr/>
        </p:nvGrpSpPr>
        <p:grpSpPr>
          <a:xfrm>
            <a:off x="9384756" y="1006434"/>
            <a:ext cx="2377547" cy="1109206"/>
            <a:chOff x="8387947" y="2068004"/>
            <a:chExt cx="2377547" cy="1109206"/>
          </a:xfrm>
        </p:grpSpPr>
        <p:sp>
          <p:nvSpPr>
            <p:cNvPr id="52" name="TextBox 51">
              <a:extLst>
                <a:ext uri="{FF2B5EF4-FFF2-40B4-BE49-F238E27FC236}">
                  <a16:creationId xmlns:a16="http://schemas.microsoft.com/office/drawing/2014/main" id="{580E98B5-83E5-AD4D-8E2E-E6A09730E508}"/>
                </a:ext>
              </a:extLst>
            </p:cNvPr>
            <p:cNvSpPr txBox="1"/>
            <p:nvPr/>
          </p:nvSpPr>
          <p:spPr>
            <a:xfrm>
              <a:off x="8387947" y="2615529"/>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a:off x="8691167" y="3071721"/>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0290319" y="2985186"/>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6" name="Group 55">
              <a:extLst>
                <a:ext uri="{FF2B5EF4-FFF2-40B4-BE49-F238E27FC236}">
                  <a16:creationId xmlns:a16="http://schemas.microsoft.com/office/drawing/2014/main" id="{7172CAAD-4972-FD44-A2A4-AFA190938912}"/>
                </a:ext>
              </a:extLst>
            </p:cNvPr>
            <p:cNvGrpSpPr>
              <a:grpSpLocks/>
            </p:cNvGrpSpPr>
            <p:nvPr/>
          </p:nvGrpSpPr>
          <p:grpSpPr bwMode="auto">
            <a:xfrm>
              <a:off x="8614136" y="2977103"/>
              <a:ext cx="192024" cy="192024"/>
              <a:chOff x="1344" y="2064"/>
              <a:chExt cx="192" cy="192"/>
            </a:xfrm>
          </p:grpSpPr>
          <p:sp>
            <p:nvSpPr>
              <p:cNvPr id="80" name="Oval 79">
                <a:extLst>
                  <a:ext uri="{FF2B5EF4-FFF2-40B4-BE49-F238E27FC236}">
                    <a16:creationId xmlns:a16="http://schemas.microsoft.com/office/drawing/2014/main" id="{8724B1B2-1513-6E47-9BB9-9B19892F29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1" name="Rectangle 80">
                <a:extLst>
                  <a:ext uri="{FF2B5EF4-FFF2-40B4-BE49-F238E27FC236}">
                    <a16:creationId xmlns:a16="http://schemas.microsoft.com/office/drawing/2014/main" id="{88414239-D3EA-2B49-9917-4AD47829299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9722261" y="251954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0273384" y="242638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F5A3DA79-605D-6340-919B-A374CD1DD7F3}"/>
                </a:ext>
              </a:extLst>
            </p:cNvPr>
            <p:cNvGrpSpPr>
              <a:grpSpLocks/>
            </p:cNvGrpSpPr>
            <p:nvPr/>
          </p:nvGrpSpPr>
          <p:grpSpPr bwMode="auto">
            <a:xfrm>
              <a:off x="8617446" y="2429038"/>
              <a:ext cx="192024" cy="192024"/>
              <a:chOff x="1344" y="2064"/>
              <a:chExt cx="192" cy="192"/>
            </a:xfrm>
          </p:grpSpPr>
          <p:sp>
            <p:nvSpPr>
              <p:cNvPr id="72" name="Oval 71">
                <a:extLst>
                  <a:ext uri="{FF2B5EF4-FFF2-40B4-BE49-F238E27FC236}">
                    <a16:creationId xmlns:a16="http://schemas.microsoft.com/office/drawing/2014/main" id="{E4B1FDE5-3A4A-C248-BC3D-2395621007B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72">
                <a:extLst>
                  <a:ext uri="{FF2B5EF4-FFF2-40B4-BE49-F238E27FC236}">
                    <a16:creationId xmlns:a16="http://schemas.microsoft.com/office/drawing/2014/main" id="{81A4D258-F358-9744-AE61-A7366BE6BF9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8691167" y="2524043"/>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0386331" y="2598135"/>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9441189" y="225791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9172388" y="2068004"/>
              <a:ext cx="738497" cy="338554"/>
            </a:xfrm>
            <a:prstGeom prst="rect">
              <a:avLst/>
            </a:prstGeom>
            <a:noFill/>
          </p:spPr>
          <p:txBody>
            <a:bodyPr wrap="square" rtlCol="0">
              <a:spAutoFit/>
            </a:bodyPr>
            <a:lstStyle/>
            <a:p>
              <a:r>
                <a:rPr lang="en-US" sz="1600" dirty="0"/>
                <a:t>1 </a:t>
              </a:r>
              <a:r>
                <a:rPr lang="en-US" sz="1600" dirty="0" err="1"/>
                <a:t>mH</a:t>
              </a:r>
              <a:endParaRPr lang="en-US" sz="1600" baseline="-25000" dirty="0"/>
            </a:p>
          </p:txBody>
        </p:sp>
      </p:grpSp>
      <p:grpSp>
        <p:nvGrpSpPr>
          <p:cNvPr id="7" name="Group 6">
            <a:extLst>
              <a:ext uri="{FF2B5EF4-FFF2-40B4-BE49-F238E27FC236}">
                <a16:creationId xmlns:a16="http://schemas.microsoft.com/office/drawing/2014/main" id="{EA572E99-5A34-D945-9C7F-7E73FE0ED27C}"/>
              </a:ext>
            </a:extLst>
          </p:cNvPr>
          <p:cNvGrpSpPr/>
          <p:nvPr/>
        </p:nvGrpSpPr>
        <p:grpSpPr>
          <a:xfrm>
            <a:off x="9907243" y="2843338"/>
            <a:ext cx="2263734" cy="2732709"/>
            <a:chOff x="5753083" y="2096992"/>
            <a:chExt cx="2263734" cy="2732709"/>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5929675" y="369660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7729710" y="39727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6814828" y="4016219"/>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6077456" y="378946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6652693" y="209699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7512371" y="3655129"/>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5918276" y="42425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5918276" y="4242574"/>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6404511" y="3869825"/>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6652936" y="4448701"/>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5753083" y="41227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6719907" y="327412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4" name="Group 218">
              <a:extLst>
                <a:ext uri="{FF2B5EF4-FFF2-40B4-BE49-F238E27FC236}">
                  <a16:creationId xmlns:a16="http://schemas.microsoft.com/office/drawing/2014/main" id="{C550CC81-1DA7-ED4B-9A2A-8CE6E72CF131}"/>
                </a:ext>
              </a:extLst>
            </p:cNvPr>
            <p:cNvGrpSpPr>
              <a:grpSpLocks/>
            </p:cNvGrpSpPr>
            <p:nvPr/>
          </p:nvGrpSpPr>
          <p:grpSpPr bwMode="auto">
            <a:xfrm>
              <a:off x="7268053" y="2636856"/>
              <a:ext cx="152400" cy="762000"/>
              <a:chOff x="5280" y="1200"/>
              <a:chExt cx="96" cy="480"/>
            </a:xfrm>
          </p:grpSpPr>
          <p:sp>
            <p:nvSpPr>
              <p:cNvPr id="140" name="Line 106">
                <a:extLst>
                  <a:ext uri="{FF2B5EF4-FFF2-40B4-BE49-F238E27FC236}">
                    <a16:creationId xmlns:a16="http://schemas.microsoft.com/office/drawing/2014/main" id="{26A600FE-4D65-0147-85D4-D018E78BDFA6}"/>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7">
                <a:extLst>
                  <a:ext uri="{FF2B5EF4-FFF2-40B4-BE49-F238E27FC236}">
                    <a16:creationId xmlns:a16="http://schemas.microsoft.com/office/drawing/2014/main" id="{2B01B660-31ED-1841-964F-E0D84B48085A}"/>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108">
                <a:extLst>
                  <a:ext uri="{FF2B5EF4-FFF2-40B4-BE49-F238E27FC236}">
                    <a16:creationId xmlns:a16="http://schemas.microsoft.com/office/drawing/2014/main" id="{3477BDB4-8C46-DA49-BD51-4B2A3D1030C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43" name="Line 109">
                <a:extLst>
                  <a:ext uri="{FF2B5EF4-FFF2-40B4-BE49-F238E27FC236}">
                    <a16:creationId xmlns:a16="http://schemas.microsoft.com/office/drawing/2014/main" id="{3850BF03-FA27-274B-854B-E177EC17F96F}"/>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6813635" y="2499118"/>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6758867" y="24276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6947405" y="34653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6947405" y="3465383"/>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6741767" y="2739903"/>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2" name="Straight Connector 211">
              <a:extLst>
                <a:ext uri="{FF2B5EF4-FFF2-40B4-BE49-F238E27FC236}">
                  <a16:creationId xmlns:a16="http://schemas.microsoft.com/office/drawing/2014/main" id="{605453CC-BEE1-404D-8937-E3DB7BD4449E}"/>
                </a:ext>
              </a:extLst>
            </p:cNvPr>
            <p:cNvCxnSpPr>
              <a:cxnSpLocks/>
            </p:cNvCxnSpPr>
            <p:nvPr/>
          </p:nvCxnSpPr>
          <p:spPr>
            <a:xfrm flipH="1">
              <a:off x="6808512" y="3394595"/>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B7EA4697-61A7-C240-8FAB-DA6E5AF4AA08}"/>
                </a:ext>
              </a:extLst>
            </p:cNvPr>
            <p:cNvCxnSpPr>
              <a:cxnSpLocks/>
            </p:cNvCxnSpPr>
            <p:nvPr/>
          </p:nvCxnSpPr>
          <p:spPr>
            <a:xfrm flipH="1">
              <a:off x="6810188" y="2642648"/>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284961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40175" y="1312544"/>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40175" y="1312544"/>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411222250"/>
              </p:ext>
            </p:extLst>
          </p:nvPr>
        </p:nvGraphicFramePr>
        <p:xfrm>
          <a:off x="1408877"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15437207"/>
              </p:ext>
            </p:extLst>
          </p:nvPr>
        </p:nvGraphicFramePr>
        <p:xfrm>
          <a:off x="6679538" y="4515733"/>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pPr marL="0" indent="0">
              <a:buNone/>
            </a:pPr>
            <a:r>
              <a:rPr lang="en-US" sz="2000" dirty="0"/>
              <a:t>x</a:t>
            </a:r>
          </a:p>
          <a:p>
            <a:pPr marL="0" indent="0">
              <a:buNone/>
            </a:pPr>
            <a:endParaRPr lang="en-US" dirty="0"/>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spTree>
    <p:extLst>
      <p:ext uri="{BB962C8B-B14F-4D97-AF65-F5344CB8AC3E}">
        <p14:creationId xmlns:p14="http://schemas.microsoft.com/office/powerpoint/2010/main" val="3170334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39230" y="1301687"/>
                <a:ext cx="8877591" cy="39242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endParaRPr lang="en-US" sz="2000" dirty="0">
                  <a:solidFill>
                    <a:srgbClr val="000000"/>
                  </a:solidFill>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39230" y="1301687"/>
                <a:ext cx="8877591" cy="3924206"/>
              </a:xfrm>
              <a:prstGeom prst="rect">
                <a:avLst/>
              </a:prstGeom>
              <a:blipFill>
                <a:blip r:embed="rId3"/>
                <a:stretch>
                  <a:fillRect l="-10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21</a:t>
            </a:fld>
            <a:endParaRPr lang="en-US"/>
          </a:p>
        </p:txBody>
      </p:sp>
      <p:grpSp>
        <p:nvGrpSpPr>
          <p:cNvPr id="155" name="Group 154">
            <a:extLst>
              <a:ext uri="{FF2B5EF4-FFF2-40B4-BE49-F238E27FC236}">
                <a16:creationId xmlns:a16="http://schemas.microsoft.com/office/drawing/2014/main" id="{CB4B50E7-E361-CE4C-97E3-2F716F1D5EB3}"/>
              </a:ext>
            </a:extLst>
          </p:cNvPr>
          <p:cNvGrpSpPr/>
          <p:nvPr/>
        </p:nvGrpSpPr>
        <p:grpSpPr>
          <a:xfrm>
            <a:off x="10662063" y="3158670"/>
            <a:ext cx="760842" cy="1599353"/>
            <a:chOff x="10423738" y="3714740"/>
            <a:chExt cx="760842" cy="1599353"/>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10786297" y="40806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10763619" y="4004457"/>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10761271" y="4550754"/>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10781367" y="5161693"/>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10449892" y="4225547"/>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10423738" y="4757820"/>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sp>
          <p:nvSpPr>
            <p:cNvPr id="16" name="TextBox 15">
              <a:extLst>
                <a:ext uri="{FF2B5EF4-FFF2-40B4-BE49-F238E27FC236}">
                  <a16:creationId xmlns:a16="http://schemas.microsoft.com/office/drawing/2014/main" id="{0884C51C-F98E-3848-BDF2-A7D7D0CC4F41}"/>
                </a:ext>
              </a:extLst>
            </p:cNvPr>
            <p:cNvSpPr txBox="1"/>
            <p:nvPr/>
          </p:nvSpPr>
          <p:spPr>
            <a:xfrm>
              <a:off x="10635570" y="3714740"/>
              <a:ext cx="361741" cy="307777"/>
            </a:xfrm>
            <a:prstGeom prst="rect">
              <a:avLst/>
            </a:prstGeom>
            <a:noFill/>
          </p:spPr>
          <p:txBody>
            <a:bodyPr wrap="square" rtlCol="0">
              <a:spAutoFit/>
            </a:bodyPr>
            <a:lstStyle/>
            <a:p>
              <a:r>
                <a:rPr lang="en-US" sz="1400" dirty="0"/>
                <a:t>V</a:t>
              </a:r>
              <a:endParaRPr lang="en-US" sz="1400" baseline="-25000" dirty="0"/>
            </a:p>
          </p:txBody>
        </p:sp>
        <p:sp>
          <p:nvSpPr>
            <p:cNvPr id="17" name="TextBox 16">
              <a:extLst>
                <a:ext uri="{FF2B5EF4-FFF2-40B4-BE49-F238E27FC236}">
                  <a16:creationId xmlns:a16="http://schemas.microsoft.com/office/drawing/2014/main" id="{EA6C389C-8696-2243-87A0-FE4CF68F6426}"/>
                </a:ext>
              </a:extLst>
            </p:cNvPr>
            <p:cNvSpPr txBox="1"/>
            <p:nvPr/>
          </p:nvSpPr>
          <p:spPr>
            <a:xfrm>
              <a:off x="10822839" y="4465679"/>
              <a:ext cx="361741" cy="307777"/>
            </a:xfrm>
            <a:prstGeom prst="rect">
              <a:avLst/>
            </a:prstGeom>
            <a:noFill/>
          </p:spPr>
          <p:txBody>
            <a:bodyPr wrap="square" rtlCol="0">
              <a:spAutoFit/>
            </a:bodyPr>
            <a:lstStyle/>
            <a:p>
              <a:r>
                <a:rPr lang="en-US" sz="1400" dirty="0"/>
                <a:t>V</a:t>
              </a:r>
              <a:r>
                <a:rPr lang="en-US" sz="1400" baseline="-25000" dirty="0"/>
                <a:t>2</a:t>
              </a:r>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10747859" y="4600019"/>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57" name="Group 156">
            <a:extLst>
              <a:ext uri="{FF2B5EF4-FFF2-40B4-BE49-F238E27FC236}">
                <a16:creationId xmlns:a16="http://schemas.microsoft.com/office/drawing/2014/main" id="{133B6BD7-87C8-5B49-89E0-82BAF2E9FF60}"/>
              </a:ext>
            </a:extLst>
          </p:cNvPr>
          <p:cNvGrpSpPr/>
          <p:nvPr/>
        </p:nvGrpSpPr>
        <p:grpSpPr>
          <a:xfrm>
            <a:off x="10423738" y="1326013"/>
            <a:ext cx="1405894" cy="1611474"/>
            <a:chOff x="8039968" y="3625981"/>
            <a:chExt cx="1405894" cy="1611474"/>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8396469" y="423305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8554655" y="3915698"/>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8039968" y="4377947"/>
              <a:ext cx="361741" cy="307777"/>
            </a:xfrm>
            <a:prstGeom prst="rect">
              <a:avLst/>
            </a:prstGeom>
            <a:noFill/>
          </p:spPr>
          <p:txBody>
            <a:bodyPr wrap="square" rtlCol="0">
              <a:spAutoFit/>
            </a:bodyPr>
            <a:lstStyle/>
            <a:p>
              <a:r>
                <a:rPr lang="en-US" sz="1400" dirty="0"/>
                <a:t>R</a:t>
              </a:r>
              <a:r>
                <a:rPr lang="en-US" sz="1400" baseline="-25000" dirty="0"/>
                <a:t>p</a:t>
              </a:r>
            </a:p>
          </p:txBody>
        </p:sp>
        <p:sp>
          <p:nvSpPr>
            <p:cNvPr id="115" name="TextBox 114">
              <a:extLst>
                <a:ext uri="{FF2B5EF4-FFF2-40B4-BE49-F238E27FC236}">
                  <a16:creationId xmlns:a16="http://schemas.microsoft.com/office/drawing/2014/main" id="{EA71D0E9-EE31-F745-A7A0-6BEB1E4AF72B}"/>
                </a:ext>
              </a:extLst>
            </p:cNvPr>
            <p:cNvSpPr txBox="1"/>
            <p:nvPr/>
          </p:nvSpPr>
          <p:spPr>
            <a:xfrm>
              <a:off x="8426606" y="3625981"/>
              <a:ext cx="361741" cy="307777"/>
            </a:xfrm>
            <a:prstGeom prst="rect">
              <a:avLst/>
            </a:prstGeom>
            <a:noFill/>
          </p:spPr>
          <p:txBody>
            <a:bodyPr wrap="square" rtlCol="0">
              <a:spAutoFit/>
            </a:bodyPr>
            <a:lstStyle/>
            <a:p>
              <a:r>
                <a:rPr lang="en-US" sz="1400" dirty="0"/>
                <a:t>V</a:t>
              </a:r>
              <a:endParaRPr lang="en-US" sz="1400" baseline="-25000" dirty="0"/>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8746262" y="4242401"/>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8438137" y="4240301"/>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8439812" y="4854924"/>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8441058" y="4664358"/>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8668953" y="4858606"/>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8626731" y="398228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8562702" y="5045431"/>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8996235" y="4379625"/>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grpSp>
        <p:nvGrpSpPr>
          <p:cNvPr id="160" name="Group 159">
            <a:extLst>
              <a:ext uri="{FF2B5EF4-FFF2-40B4-BE49-F238E27FC236}">
                <a16:creationId xmlns:a16="http://schemas.microsoft.com/office/drawing/2014/main" id="{F2A36F41-E3A9-0741-B4F1-242AC9B2F4B6}"/>
              </a:ext>
            </a:extLst>
          </p:cNvPr>
          <p:cNvGrpSpPr/>
          <p:nvPr/>
        </p:nvGrpSpPr>
        <p:grpSpPr>
          <a:xfrm>
            <a:off x="9410128" y="5023740"/>
            <a:ext cx="2800496" cy="1023377"/>
            <a:chOff x="5535207" y="2783599"/>
            <a:chExt cx="2800496" cy="1023377"/>
          </a:xfrm>
        </p:grpSpPr>
        <p:sp>
          <p:nvSpPr>
            <p:cNvPr id="161" name="TextBox 160">
              <a:extLst>
                <a:ext uri="{FF2B5EF4-FFF2-40B4-BE49-F238E27FC236}">
                  <a16:creationId xmlns:a16="http://schemas.microsoft.com/office/drawing/2014/main" id="{5A8FCA81-6F96-354D-9BB4-E735BBFA1A6E}"/>
                </a:ext>
              </a:extLst>
            </p:cNvPr>
            <p:cNvSpPr txBox="1"/>
            <p:nvPr/>
          </p:nvSpPr>
          <p:spPr>
            <a:xfrm>
              <a:off x="5540129" y="3253378"/>
              <a:ext cx="379163" cy="338554"/>
            </a:xfrm>
            <a:prstGeom prst="rect">
              <a:avLst/>
            </a:prstGeom>
            <a:noFill/>
          </p:spPr>
          <p:txBody>
            <a:bodyPr wrap="square" rtlCol="0">
              <a:spAutoFit/>
            </a:bodyPr>
            <a:lstStyle/>
            <a:p>
              <a:r>
                <a:rPr lang="en-US" sz="1600" dirty="0"/>
                <a:t>V</a:t>
              </a:r>
              <a:endParaRPr lang="en-US" sz="1600" baseline="-25000" dirty="0"/>
            </a:p>
          </p:txBody>
        </p:sp>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5612238" y="3709570"/>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5535207" y="3614952"/>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6781764" y="3157881"/>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6548658" y="3284602"/>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6380703" y="3150603"/>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5538517" y="3066887"/>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5612238" y="3150603"/>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3B8C247-1DB8-4749-A63B-58084A663425}"/>
                </a:ext>
              </a:extLst>
            </p:cNvPr>
            <p:cNvSpPr txBox="1"/>
            <p:nvPr/>
          </p:nvSpPr>
          <p:spPr>
            <a:xfrm>
              <a:off x="7405532" y="3222201"/>
              <a:ext cx="930171" cy="338554"/>
            </a:xfrm>
            <a:prstGeom prst="rect">
              <a:avLst/>
            </a:prstGeom>
            <a:noFill/>
          </p:spPr>
          <p:txBody>
            <a:bodyPr wrap="square" rtlCol="0">
              <a:spAutoFit/>
            </a:bodyPr>
            <a:lstStyle/>
            <a:p>
              <a:r>
                <a:rPr lang="en-US" sz="1600" dirty="0"/>
                <a:t>50ohms</a:t>
              </a:r>
              <a:endParaRPr lang="en-US" sz="1600" baseline="-25000" dirty="0"/>
            </a:p>
          </p:txBody>
        </p:sp>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6016431" y="2843629"/>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7240901" y="31578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5996577" y="2783599"/>
              <a:ext cx="361741"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3328593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87546" y="1432560"/>
                <a:ext cx="9072926" cy="45902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forming a bandpass filter.</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=35</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43.6</m:t>
                    </m:r>
                  </m:oMath>
                </a14:m>
                <a:r>
                  <a:rPr lang="en-US" dirty="0">
                    <a:solidFill>
                      <a:srgbClr val="000000"/>
                    </a:solidFill>
                    <a:latin typeface="Calibri"/>
                    <a:ea typeface="Calibri"/>
                    <a:cs typeface="Calibri"/>
                    <a:sym typeface="Calibri"/>
                  </a:rPr>
                  <a:t>, so the </a:t>
                </a:r>
              </a:p>
              <a:p>
                <a:pPr defTabSz="457200" latinLnBrk="1"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43.6</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6.9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Compute what these values should 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87546" y="1432560"/>
                <a:ext cx="9072926" cy="4590276"/>
              </a:xfrm>
              <a:prstGeom prst="rect">
                <a:avLst/>
              </a:prstGeom>
              <a:blipFill>
                <a:blip r:embed="rId3"/>
                <a:stretch>
                  <a:fillRect l="-979" t="-55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a:p>
        </p:txBody>
      </p:sp>
      <p:grpSp>
        <p:nvGrpSpPr>
          <p:cNvPr id="5" name="Group 4">
            <a:extLst>
              <a:ext uri="{FF2B5EF4-FFF2-40B4-BE49-F238E27FC236}">
                <a16:creationId xmlns:a16="http://schemas.microsoft.com/office/drawing/2014/main" id="{6330DA61-0E2C-B74E-A3BE-1367CC311BC3}"/>
              </a:ext>
            </a:extLst>
          </p:cNvPr>
          <p:cNvGrpSpPr/>
          <p:nvPr/>
        </p:nvGrpSpPr>
        <p:grpSpPr>
          <a:xfrm>
            <a:off x="9915638" y="1251601"/>
            <a:ext cx="1982068" cy="1001829"/>
            <a:chOff x="8488772" y="1462616"/>
            <a:chExt cx="1982068" cy="1001829"/>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9851897" y="1570909"/>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8730999" y="1573795"/>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8488772" y="19143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8819374" y="177115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AE8E1A9E-C7BE-ED48-9094-BF3BFDDA6933}"/>
                </a:ext>
              </a:extLst>
            </p:cNvPr>
            <p:cNvCxnSpPr>
              <a:cxnSpLocks/>
            </p:cNvCxnSpPr>
            <p:nvPr/>
          </p:nvCxnSpPr>
          <p:spPr>
            <a:xfrm>
              <a:off x="9152785" y="195190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9793160" y="1519829"/>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0280783" y="19091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8754109" y="146261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8551533" y="2415808"/>
              <a:ext cx="182069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8510544" y="23682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0292509" y="23730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6546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804676" y="1365511"/>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6</m:t>
                        </m:r>
                      </m:sub>
                    </m:sSub>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804676" y="1365511"/>
                <a:ext cx="7765511" cy="4937747"/>
              </a:xfrm>
              <a:prstGeom prst="rect">
                <a:avLst/>
              </a:prstGeom>
              <a:blipFill>
                <a:blip r:embed="rId3"/>
                <a:stretch>
                  <a:fillRect l="-1307" r="-9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4" name="Group 3">
            <a:extLst>
              <a:ext uri="{FF2B5EF4-FFF2-40B4-BE49-F238E27FC236}">
                <a16:creationId xmlns:a16="http://schemas.microsoft.com/office/drawing/2014/main" id="{A40A5A6B-187C-3348-A7DD-263A075D3C88}"/>
              </a:ext>
            </a:extLst>
          </p:cNvPr>
          <p:cNvGrpSpPr/>
          <p:nvPr/>
        </p:nvGrpSpPr>
        <p:grpSpPr>
          <a:xfrm>
            <a:off x="8816743" y="1664101"/>
            <a:ext cx="2316584" cy="1764899"/>
            <a:chOff x="1933623" y="2414561"/>
            <a:chExt cx="2316584" cy="1764899"/>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3662343" y="306943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2705244" y="3070232"/>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2590944" y="306219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2590944" y="374591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3583546" y="379846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294780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1933623"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214110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2165954" y="269384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269856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415876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3693873"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3863976" y="3233273"/>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p:txBody>
        </p:sp>
      </p:grpSp>
    </p:spTree>
    <p:extLst>
      <p:ext uri="{BB962C8B-B14F-4D97-AF65-F5344CB8AC3E}">
        <p14:creationId xmlns:p14="http://schemas.microsoft.com/office/powerpoint/2010/main" val="2749508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7862651"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3" name="Group 2">
            <a:extLst>
              <a:ext uri="{FF2B5EF4-FFF2-40B4-BE49-F238E27FC236}">
                <a16:creationId xmlns:a16="http://schemas.microsoft.com/office/drawing/2014/main" id="{BA8D5C9A-AF4C-574A-82C2-15BA7B54CE24}"/>
              </a:ext>
            </a:extLst>
          </p:cNvPr>
          <p:cNvGrpSpPr/>
          <p:nvPr/>
        </p:nvGrpSpPr>
        <p:grpSpPr>
          <a:xfrm>
            <a:off x="4497643" y="525039"/>
            <a:ext cx="7204578" cy="5807921"/>
            <a:chOff x="2215762" y="213051"/>
            <a:chExt cx="8252521" cy="6301509"/>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7672875" y="4983087"/>
              <a:ext cx="821047" cy="64008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7335847" y="1429831"/>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7335847" y="1429831"/>
                  <a:ext cx="1471961" cy="830995"/>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5593080" y="805271"/>
              <a:ext cx="1009702" cy="523209"/>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8355694" y="6133560"/>
              <a:ext cx="304800" cy="381000"/>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8808730" y="5545570"/>
              <a:ext cx="368300" cy="914400"/>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5730876" y="213051"/>
              <a:ext cx="700791" cy="58829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5616662" y="780283"/>
              <a:ext cx="101542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5020522" y="2812137"/>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3737097" y="1311261"/>
              <a:ext cx="821047" cy="64008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3728265" y="3090491"/>
              <a:ext cx="821047" cy="64008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3725669" y="2152922"/>
              <a:ext cx="821047" cy="64008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8492841" y="6121185"/>
              <a:ext cx="3297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3499489" y="6059906"/>
              <a:ext cx="34012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6082150" y="1832818"/>
              <a:ext cx="0" cy="85218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7568904" y="805272"/>
              <a:ext cx="1000631" cy="4889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7512461" y="755305"/>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4147620" y="1023240"/>
              <a:ext cx="1445461" cy="345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6598920" y="1026694"/>
              <a:ext cx="964776"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4147619" y="101455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6081270" y="1832818"/>
              <a:ext cx="1733984" cy="234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8069220" y="1294240"/>
              <a:ext cx="4510" cy="31977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7349202" y="3154333"/>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7349202" y="3154333"/>
                  <a:ext cx="1471961" cy="830995"/>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7543847" y="254059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7543848" y="2526273"/>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8327118" y="3569829"/>
              <a:ext cx="52457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7603647" y="425557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7603647" y="4303068"/>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8071824" y="2092472"/>
              <a:ext cx="11574" cy="448124"/>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a:endCxn id="203" idx="0"/>
            </p:cNvCxnSpPr>
            <p:nvPr/>
          </p:nvCxnSpPr>
          <p:spPr>
            <a:xfrm>
              <a:off x="8083398" y="3806586"/>
              <a:ext cx="0" cy="4754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8046767" y="2909926"/>
              <a:ext cx="0" cy="43801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3669548" y="4017830"/>
              <a:ext cx="1167699" cy="48667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3586412" y="4028016"/>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8084443" y="4610843"/>
              <a:ext cx="0" cy="38635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8081493" y="5535009"/>
              <a:ext cx="1906" cy="3574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6473359" y="4899525"/>
              <a:ext cx="1070487" cy="49144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6455392" y="4844750"/>
              <a:ext cx="10058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8071825" y="5892491"/>
              <a:ext cx="74755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6958313" y="4455986"/>
              <a:ext cx="645335" cy="96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8865431" y="3330353"/>
              <a:ext cx="548640" cy="51934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3398389" y="4689708"/>
                  <a:ext cx="147196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3398389" y="4689708"/>
                  <a:ext cx="1471961" cy="830995"/>
                </a:xfrm>
                <a:prstGeom prst="rect">
                  <a:avLst/>
                </a:prstGeom>
                <a:blipFill>
                  <a:blip r:embed="rId5"/>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4147619" y="1846673"/>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4138654" y="2807002"/>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4145714" y="3626026"/>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4127587" y="4512689"/>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3829517" y="5758807"/>
              <a:ext cx="548640" cy="51934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2462934" y="5863806"/>
              <a:ext cx="1005840" cy="369330"/>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2444966" y="5868407"/>
              <a:ext cx="10058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4107002" y="5362690"/>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5807830" y="2716930"/>
              <a:ext cx="548640" cy="51934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6078152" y="3282798"/>
              <a:ext cx="0" cy="1854729"/>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4362288" y="5132823"/>
              <a:ext cx="1733713"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6948263" y="5880281"/>
              <a:ext cx="1128397" cy="1430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6948262" y="5362691"/>
              <a:ext cx="0" cy="54961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6948286" y="4455985"/>
              <a:ext cx="0" cy="36576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2831045" y="1278243"/>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9655664" y="3250925"/>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4462385" y="5774152"/>
              <a:ext cx="173371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2776816" y="240434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2749354" y="3188629"/>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8606187" y="1675127"/>
              <a:ext cx="107614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6862985" y="3120406"/>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2215762" y="4778959"/>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8908075" y="4892604"/>
              <a:ext cx="107614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6719204" y="540192"/>
              <a:ext cx="101542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4184064" y="442252"/>
              <a:ext cx="81261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4323741" y="1928565"/>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3023097" y="2888757"/>
              <a:ext cx="967580" cy="36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3290626" y="3609282"/>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4414680" y="4503776"/>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6974383" y="1937634"/>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7029746" y="3670232"/>
              <a:ext cx="9245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25</a:t>
            </a:fld>
            <a:endParaRPr lang="en-US"/>
          </a:p>
        </p:txBody>
      </p:sp>
    </p:spTree>
    <p:extLst>
      <p:ext uri="{BB962C8B-B14F-4D97-AF65-F5344CB8AC3E}">
        <p14:creationId xmlns:p14="http://schemas.microsoft.com/office/powerpoint/2010/main" val="281677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5118" y="924856"/>
                <a:ext cx="8401603" cy="60263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for forward wave</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for reverse wave</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dirty="0">
                    <a:solidFill>
                      <a:srgbClr val="000000"/>
                    </a:solidFill>
                  </a:rPr>
                  <a:t>,  </a:t>
                </a:r>
                <a14:m>
                  <m:oMath xmlns:m="http://schemas.openxmlformats.org/officeDocument/2006/math">
                    <m:r>
                      <m:rPr>
                        <m:sty m:val="p"/>
                      </m:rPr>
                      <a:rPr lang="en-US" sz="2000">
                        <a:solidFill>
                          <a:srgbClr val="000000"/>
                        </a:solidFill>
                        <a:latin typeface="Cambria Math" panose="02040503050406030204" pitchFamily="18" charset="0"/>
                      </a:rPr>
                      <m:t>Z</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𝑉</m:t>
                        </m:r>
                      </m:num>
                      <m:den>
                        <m:r>
                          <a:rPr lang="en-US" sz="2000" i="1">
                            <a:solidFill>
                              <a:srgbClr val="000000"/>
                            </a:solidFill>
                            <a:latin typeface="Cambria Math" panose="02040503050406030204" pitchFamily="18" charset="0"/>
                          </a:rPr>
                          <m:t>𝐼</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den>
                        </m:f>
                      </m:num>
                      <m:den>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den>
                    </m:f>
                    <m:r>
                      <a:rPr lang="en-US" sz="200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rPr>
                  <a:t> </a:t>
                </a: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5118" y="924856"/>
                <a:ext cx="8401603" cy="6026391"/>
              </a:xfrm>
              <a:prstGeom prst="rect">
                <a:avLst/>
              </a:prstGeom>
              <a:blipFill>
                <a:blip r:embed="rId3"/>
                <a:stretch>
                  <a:fillRect l="-120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008619" y="779931"/>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535279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841671" y="1300326"/>
                <a:ext cx="5930248" cy="2765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Phasor: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841671" y="1300326"/>
                <a:ext cx="5930248" cy="2765873"/>
              </a:xfrm>
              <a:prstGeom prst="rect">
                <a:avLst/>
              </a:prstGeom>
              <a:blipFill>
                <a:blip r:embed="rId3"/>
                <a:stretch>
                  <a:fillRect l="-1496" t="-913"/>
                </a:stretch>
              </a:blipFill>
              <a:ln w="12700" cap="flat">
                <a:noFill/>
                <a:miter lim="400000"/>
              </a:ln>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grpSp>
        <p:nvGrpSpPr>
          <p:cNvPr id="94" name="Group 93">
            <a:extLst>
              <a:ext uri="{FF2B5EF4-FFF2-40B4-BE49-F238E27FC236}">
                <a16:creationId xmlns:a16="http://schemas.microsoft.com/office/drawing/2014/main" id="{57E082D8-BDEA-2146-82BE-5C32DDE9B97C}"/>
              </a:ext>
            </a:extLst>
          </p:cNvPr>
          <p:cNvGrpSpPr/>
          <p:nvPr/>
        </p:nvGrpSpPr>
        <p:grpSpPr>
          <a:xfrm>
            <a:off x="6715219" y="4623605"/>
            <a:ext cx="4796869" cy="1292090"/>
            <a:chOff x="7127143" y="4097629"/>
            <a:chExt cx="4796869" cy="1292090"/>
          </a:xfrm>
        </p:grpSpPr>
        <p:sp>
          <p:nvSpPr>
            <p:cNvPr id="53" name="Can 52">
              <a:extLst>
                <a:ext uri="{FF2B5EF4-FFF2-40B4-BE49-F238E27FC236}">
                  <a16:creationId xmlns:a16="http://schemas.microsoft.com/office/drawing/2014/main" id="{0053D95F-2620-2746-A4AC-3687AFE59500}"/>
                </a:ext>
              </a:extLst>
            </p:cNvPr>
            <p:cNvSpPr/>
            <p:nvPr/>
          </p:nvSpPr>
          <p:spPr>
            <a:xfrm rot="5400000">
              <a:off x="10369674" y="396064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2924829-5628-FF44-9C57-D28DED69BEF9}"/>
                </a:ext>
              </a:extLst>
            </p:cNvPr>
            <p:cNvCxnSpPr>
              <a:cxnSpLocks/>
            </p:cNvCxnSpPr>
            <p:nvPr/>
          </p:nvCxnSpPr>
          <p:spPr>
            <a:xfrm>
              <a:off x="9770586" y="483796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6810C05-E349-E342-9170-74AEEF67F065}"/>
                </a:ext>
              </a:extLst>
            </p:cNvPr>
            <p:cNvSpPr/>
            <p:nvPr/>
          </p:nvSpPr>
          <p:spPr>
            <a:xfrm>
              <a:off x="11832572" y="48006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4A84A4-304E-8242-8004-3D4753D89497}"/>
                </a:ext>
              </a:extLst>
            </p:cNvPr>
            <p:cNvSpPr txBox="1"/>
            <p:nvPr/>
          </p:nvSpPr>
          <p:spPr>
            <a:xfrm>
              <a:off x="10431105" y="4097629"/>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58" name="Straight Connector 57">
              <a:extLst>
                <a:ext uri="{FF2B5EF4-FFF2-40B4-BE49-F238E27FC236}">
                  <a16:creationId xmlns:a16="http://schemas.microsoft.com/office/drawing/2014/main" id="{DD74CD6F-B47F-2549-822B-C8304D54C6E6}"/>
                </a:ext>
              </a:extLst>
            </p:cNvPr>
            <p:cNvCxnSpPr>
              <a:cxnSpLocks/>
            </p:cNvCxnSpPr>
            <p:nvPr/>
          </p:nvCxnSpPr>
          <p:spPr>
            <a:xfrm>
              <a:off x="11461560" y="526087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83BD155-396E-A046-86A7-28DACFCB2AD7}"/>
                </a:ext>
              </a:extLst>
            </p:cNvPr>
            <p:cNvSpPr/>
            <p:nvPr/>
          </p:nvSpPr>
          <p:spPr>
            <a:xfrm>
              <a:off x="11827322" y="52099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242C40D-D9B9-2C43-A22B-61C4AD9ED4FC}"/>
                </a:ext>
              </a:extLst>
            </p:cNvPr>
            <p:cNvSpPr txBox="1"/>
            <p:nvPr/>
          </p:nvSpPr>
          <p:spPr>
            <a:xfrm>
              <a:off x="10708758" y="484202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74" name="Straight Arrow Connector 73">
              <a:extLst>
                <a:ext uri="{FF2B5EF4-FFF2-40B4-BE49-F238E27FC236}">
                  <a16:creationId xmlns:a16="http://schemas.microsoft.com/office/drawing/2014/main" id="{3A45E972-DAD7-A04D-97CF-586953F0317A}"/>
                </a:ext>
              </a:extLst>
            </p:cNvPr>
            <p:cNvCxnSpPr>
              <a:cxnSpLocks/>
            </p:cNvCxnSpPr>
            <p:nvPr/>
          </p:nvCxnSpPr>
          <p:spPr>
            <a:xfrm>
              <a:off x="10167157" y="44752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6" name="Group 207">
              <a:extLst>
                <a:ext uri="{FF2B5EF4-FFF2-40B4-BE49-F238E27FC236}">
                  <a16:creationId xmlns:a16="http://schemas.microsoft.com/office/drawing/2014/main" id="{74635BAA-5FDE-5B4E-88BF-78FE4013AEA0}"/>
                </a:ext>
              </a:extLst>
            </p:cNvPr>
            <p:cNvGrpSpPr>
              <a:grpSpLocks/>
            </p:cNvGrpSpPr>
            <p:nvPr/>
          </p:nvGrpSpPr>
          <p:grpSpPr bwMode="auto">
            <a:xfrm>
              <a:off x="7657813" y="4618649"/>
              <a:ext cx="304800" cy="762000"/>
              <a:chOff x="4560" y="2400"/>
              <a:chExt cx="192" cy="480"/>
            </a:xfrm>
          </p:grpSpPr>
          <p:sp>
            <p:nvSpPr>
              <p:cNvPr id="77" name="Oval 111">
                <a:extLst>
                  <a:ext uri="{FF2B5EF4-FFF2-40B4-BE49-F238E27FC236}">
                    <a16:creationId xmlns:a16="http://schemas.microsoft.com/office/drawing/2014/main" id="{13F4B067-F755-594D-A276-2BE6E8BF909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8" name="Line 112">
                <a:extLst>
                  <a:ext uri="{FF2B5EF4-FFF2-40B4-BE49-F238E27FC236}">
                    <a16:creationId xmlns:a16="http://schemas.microsoft.com/office/drawing/2014/main" id="{E7EB77A3-66FC-6B40-9B91-A3B99FB91EE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13">
                <a:extLst>
                  <a:ext uri="{FF2B5EF4-FFF2-40B4-BE49-F238E27FC236}">
                    <a16:creationId xmlns:a16="http://schemas.microsoft.com/office/drawing/2014/main" id="{0CBC5616-5AAB-1540-811A-571859479F1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14">
                <a:extLst>
                  <a:ext uri="{FF2B5EF4-FFF2-40B4-BE49-F238E27FC236}">
                    <a16:creationId xmlns:a16="http://schemas.microsoft.com/office/drawing/2014/main" id="{B708AD24-21AE-2D4D-A07F-1D186425A3A2}"/>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15">
                <a:extLst>
                  <a:ext uri="{FF2B5EF4-FFF2-40B4-BE49-F238E27FC236}">
                    <a16:creationId xmlns:a16="http://schemas.microsoft.com/office/drawing/2014/main" id="{4AC1BC11-0AFB-C247-B7B0-4E2723C13932}"/>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6">
                <a:extLst>
                  <a:ext uri="{FF2B5EF4-FFF2-40B4-BE49-F238E27FC236}">
                    <a16:creationId xmlns:a16="http://schemas.microsoft.com/office/drawing/2014/main" id="{F3DF03CB-F6C8-E846-AF53-931D93DABF1C}"/>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3" name="Group 117">
                <a:extLst>
                  <a:ext uri="{FF2B5EF4-FFF2-40B4-BE49-F238E27FC236}">
                    <a16:creationId xmlns:a16="http://schemas.microsoft.com/office/drawing/2014/main" id="{4A23B0A3-441F-7E43-AD68-A7835B4E16FA}"/>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95BED2B-5D01-5447-8490-AA92A18AAAC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119">
                  <a:extLst>
                    <a:ext uri="{FF2B5EF4-FFF2-40B4-BE49-F238E27FC236}">
                      <a16:creationId xmlns:a16="http://schemas.microsoft.com/office/drawing/2014/main" id="{5938ADEB-1E39-7542-BFE8-D4E9B5EEB4C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6" name="Freeform 12">
              <a:extLst>
                <a:ext uri="{FF2B5EF4-FFF2-40B4-BE49-F238E27FC236}">
                  <a16:creationId xmlns:a16="http://schemas.microsoft.com/office/drawing/2014/main" id="{4A9999E7-BBA4-D849-B5D0-80486916E5E5}"/>
                </a:ext>
              </a:extLst>
            </p:cNvPr>
            <p:cNvSpPr>
              <a:spLocks noChangeAspect="1"/>
            </p:cNvSpPr>
            <p:nvPr/>
          </p:nvSpPr>
          <p:spPr bwMode="auto">
            <a:xfrm flipV="1">
              <a:off x="7769852" y="418380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2F6C3108-DFA9-4D47-BFEF-4A278D72B5D5}"/>
                </a:ext>
              </a:extLst>
            </p:cNvPr>
            <p:cNvSpPr txBox="1"/>
            <p:nvPr/>
          </p:nvSpPr>
          <p:spPr>
            <a:xfrm>
              <a:off x="7369069" y="423489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5A5C92F-A003-4948-BC95-6F4C0512A72A}"/>
                    </a:ext>
                  </a:extLst>
                </p:cNvPr>
                <p:cNvSpPr txBox="1"/>
                <p:nvPr/>
              </p:nvSpPr>
              <p:spPr>
                <a:xfrm>
                  <a:off x="7127143" y="4846364"/>
                  <a:ext cx="527174"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m:oMathPara>
                  </a14:m>
                  <a:endParaRPr lang="en-US" dirty="0"/>
                </a:p>
              </p:txBody>
            </p:sp>
          </mc:Choice>
          <mc:Fallback xmlns="">
            <p:sp>
              <p:nvSpPr>
                <p:cNvPr id="88" name="TextBox 87">
                  <a:extLst>
                    <a:ext uri="{FF2B5EF4-FFF2-40B4-BE49-F238E27FC236}">
                      <a16:creationId xmlns:a16="http://schemas.microsoft.com/office/drawing/2014/main" id="{C5A5C92F-A003-4948-BC95-6F4C0512A72A}"/>
                    </a:ext>
                  </a:extLst>
                </p:cNvPr>
                <p:cNvSpPr txBox="1">
                  <a:spLocks noRot="1" noChangeAspect="1" noMove="1" noResize="1" noEditPoints="1" noAdjustHandles="1" noChangeArrowheads="1" noChangeShapeType="1" noTextEdit="1"/>
                </p:cNvSpPr>
                <p:nvPr/>
              </p:nvSpPr>
              <p:spPr>
                <a:xfrm>
                  <a:off x="7127143" y="4846364"/>
                  <a:ext cx="527174" cy="307777"/>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BC49BE8C-E2BE-1442-9E16-08993BFF78F7}"/>
                </a:ext>
              </a:extLst>
            </p:cNvPr>
            <p:cNvSpPr/>
            <p:nvPr/>
          </p:nvSpPr>
          <p:spPr>
            <a:xfrm>
              <a:off x="7767535" y="52982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29AAC4-1B53-AD48-B074-DF8F2145B4EE}"/>
                </a:ext>
              </a:extLst>
            </p:cNvPr>
            <p:cNvSpPr/>
            <p:nvPr/>
          </p:nvSpPr>
          <p:spPr>
            <a:xfrm>
              <a:off x="7761312" y="414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AF801D26-D078-EA47-BA47-39C8CDEE80C6}"/>
                </a:ext>
              </a:extLst>
            </p:cNvPr>
            <p:cNvSpPr/>
            <p:nvPr/>
          </p:nvSpPr>
          <p:spPr>
            <a:xfrm>
              <a:off x="8967210" y="4853662"/>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B56C978D-7FCA-4A4C-8F7C-FE35F510A263}"/>
                </a:ext>
              </a:extLst>
            </p:cNvPr>
            <p:cNvSpPr/>
            <p:nvPr/>
          </p:nvSpPr>
          <p:spPr>
            <a:xfrm flipH="1">
              <a:off x="8465081" y="4855121"/>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BB9D811E-7829-4141-88B2-D06A52CFE91A}"/>
              </a:ext>
            </a:extLst>
          </p:cNvPr>
          <p:cNvGrpSpPr/>
          <p:nvPr/>
        </p:nvGrpSpPr>
        <p:grpSpPr>
          <a:xfrm>
            <a:off x="6928658" y="1148783"/>
            <a:ext cx="4592777" cy="2551775"/>
            <a:chOff x="6928658" y="1148783"/>
            <a:chExt cx="4592777" cy="2551775"/>
          </a:xfrm>
        </p:grpSpPr>
        <p:sp>
          <p:nvSpPr>
            <p:cNvPr id="7" name="Can 6">
              <a:extLst>
                <a:ext uri="{FF2B5EF4-FFF2-40B4-BE49-F238E27FC236}">
                  <a16:creationId xmlns:a16="http://schemas.microsoft.com/office/drawing/2014/main" id="{C2CC565B-501D-A740-855F-10206452B0FC}"/>
                </a:ext>
              </a:extLst>
            </p:cNvPr>
            <p:cNvSpPr/>
            <p:nvPr/>
          </p:nvSpPr>
          <p:spPr>
            <a:xfrm rot="5400000">
              <a:off x="9483622" y="555633"/>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433864" y="1974529"/>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429995" y="19257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493950" y="2334094"/>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058983" y="233934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424745" y="2288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443008" y="316984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290808" y="2413515"/>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402847" y="1978674"/>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002064" y="2029761"/>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821749" y="2077648"/>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290808" y="1495905"/>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290808" y="1495905"/>
                  <a:ext cx="1355463" cy="408958"/>
                </a:xfrm>
                <a:prstGeom prst="rect">
                  <a:avLst/>
                </a:prstGeom>
                <a:blipFill>
                  <a:blip r:embed="rId5"/>
                  <a:stretch>
                    <a:fillRect t="-90909" b="-15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278952" y="3320839"/>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278952" y="3320839"/>
                  <a:ext cx="2429996" cy="379719"/>
                </a:xfrm>
                <a:prstGeom prst="rect">
                  <a:avLst/>
                </a:prstGeom>
                <a:blipFill>
                  <a:blip r:embed="rId6"/>
                  <a:stretch>
                    <a:fillRect t="-129032"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210695" y="1925767"/>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210695" y="1925767"/>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9977950" y="2075054"/>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458994" y="2075054"/>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664560" y="18870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654317" y="331814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371992" y="1602962"/>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628987" y="1148783"/>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628987" y="1148783"/>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646349" y="2383291"/>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646349" y="2383291"/>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816960" y="2039483"/>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865959" y="154344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861347" y="2421291"/>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6928658" y="2612279"/>
              <a:ext cx="767255" cy="338554"/>
            </a:xfrm>
            <a:prstGeom prst="rect">
              <a:avLst/>
            </a:prstGeom>
            <a:noFill/>
          </p:spPr>
          <p:txBody>
            <a:bodyPr wrap="square" rtlCol="0">
              <a:spAutoFit/>
            </a:bodyPr>
            <a:lstStyle/>
            <a:p>
              <a:r>
                <a:rPr lang="en-US" sz="1600" dirty="0"/>
                <a:t>V</a:t>
              </a:r>
              <a:r>
                <a:rPr lang="en-US" sz="1600" baseline="-25000" dirty="0"/>
                <a:t>0</a:t>
              </a: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B1BC068-4D40-3B4B-98B3-AB6CB7D1F810}"/>
                  </a:ext>
                </a:extLst>
              </p:cNvPr>
              <p:cNvSpPr txBox="1"/>
              <p:nvPr/>
            </p:nvSpPr>
            <p:spPr>
              <a:xfrm>
                <a:off x="1303769" y="4484579"/>
                <a:ext cx="4909738" cy="15486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Power</a:t>
                </a: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This is the total available power</a:t>
                </a:r>
              </a:p>
            </p:txBody>
          </p:sp>
        </mc:Choice>
        <mc:Fallback xmlns="">
          <p:sp>
            <p:nvSpPr>
              <p:cNvPr id="96" name="TextBox 95">
                <a:extLst>
                  <a:ext uri="{FF2B5EF4-FFF2-40B4-BE49-F238E27FC236}">
                    <a16:creationId xmlns:a16="http://schemas.microsoft.com/office/drawing/2014/main" id="{FB1BC068-4D40-3B4B-98B3-AB6CB7D1F810}"/>
                  </a:ext>
                </a:extLst>
              </p:cNvPr>
              <p:cNvSpPr txBox="1">
                <a:spLocks noRot="1" noChangeAspect="1" noMove="1" noResize="1" noEditPoints="1" noAdjustHandles="1" noChangeArrowheads="1" noChangeShapeType="1" noTextEdit="1"/>
              </p:cNvSpPr>
              <p:nvPr/>
            </p:nvSpPr>
            <p:spPr>
              <a:xfrm>
                <a:off x="1303769" y="4484579"/>
                <a:ext cx="4909738" cy="1548692"/>
              </a:xfrm>
              <a:prstGeom prst="rect">
                <a:avLst/>
              </a:prstGeom>
              <a:blipFill>
                <a:blip r:embed="rId10"/>
                <a:stretch>
                  <a:fillRect l="-1804" t="-2439" r="-103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7298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74173" y="1869093"/>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cs typeface="Calibri"/>
                        <a:sym typeface="Calibri"/>
                      </a:rPr>
                      <m:t>Use</m:t>
                    </m:r>
                    <m:r>
                      <a:rPr lang="en-US" i="1">
                        <a:solidFill>
                          <a:srgbClr val="000000"/>
                        </a:solidFill>
                        <a:latin typeface="Cambria Math" panose="02040503050406030204" pitchFamily="18" charset="0"/>
                        <a:cs typeface="Calibri"/>
                        <a:sym typeface="Calibri"/>
                      </a:rPr>
                      <m:t> 50</m:t>
                    </m:r>
                    <m:r>
                      <m:rPr>
                        <m:sty m:val="p"/>
                      </m:rPr>
                      <a:rPr lang="el-GR" i="1">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latin typeface="Calibri"/>
                    <a:ea typeface="Calibri"/>
                    <a:cs typeface="Calibri"/>
                    <a:sym typeface="Calibri"/>
                  </a:rPr>
                  <a:t> scope probe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74173" y="1869093"/>
                <a:ext cx="4276464" cy="369330"/>
              </a:xfrm>
              <a:prstGeom prst="rect">
                <a:avLst/>
              </a:prstGeom>
              <a:blipFill>
                <a:blip r:embed="rId3"/>
                <a:stretch>
                  <a:fillRect l="-1775" t="-10000" b="-233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p:grpSp>
        <p:nvGrpSpPr>
          <p:cNvPr id="23" name="Group 22">
            <a:extLst>
              <a:ext uri="{FF2B5EF4-FFF2-40B4-BE49-F238E27FC236}">
                <a16:creationId xmlns:a16="http://schemas.microsoft.com/office/drawing/2014/main" id="{1E40FCF6-34D4-2A4D-AD0D-477976C98A15}"/>
              </a:ext>
            </a:extLst>
          </p:cNvPr>
          <p:cNvGrpSpPr/>
          <p:nvPr/>
        </p:nvGrpSpPr>
        <p:grpSpPr>
          <a:xfrm>
            <a:off x="8215454" y="2638323"/>
            <a:ext cx="3428466" cy="1133353"/>
            <a:chOff x="1121318" y="1589460"/>
            <a:chExt cx="3428466" cy="1133353"/>
          </a:xfrm>
        </p:grpSpPr>
        <p:sp>
          <p:nvSpPr>
            <p:cNvPr id="4" name="Can 3">
              <a:extLst>
                <a:ext uri="{FF2B5EF4-FFF2-40B4-BE49-F238E27FC236}">
                  <a16:creationId xmlns:a16="http://schemas.microsoft.com/office/drawing/2014/main" id="{70CBFBEE-17C0-F141-99BB-5E79ED78F862}"/>
                </a:ext>
              </a:extLst>
            </p:cNvPr>
            <p:cNvSpPr/>
            <p:nvPr/>
          </p:nvSpPr>
          <p:spPr>
            <a:xfrm rot="5400000">
              <a:off x="2511971"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1166649"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06ACFCA-4C1A-3A4D-ADBC-53EEEADF647B}"/>
                </a:ext>
              </a:extLst>
            </p:cNvPr>
            <p:cNvSpPr/>
            <p:nvPr/>
          </p:nvSpPr>
          <p:spPr>
            <a:xfrm>
              <a:off x="1121318" y="2268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C2AC8EB-31EA-7041-B57C-14628096238C}"/>
                </a:ext>
              </a:extLst>
            </p:cNvPr>
            <p:cNvSpPr/>
            <p:nvPr/>
          </p:nvSpPr>
          <p:spPr>
            <a:xfrm>
              <a:off x="4458344"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2396359" y="1589460"/>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a:off x="1166649" y="267751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0C3BCB82-F1BB-124A-A614-187D739C7F56}"/>
                </a:ext>
              </a:extLst>
            </p:cNvPr>
            <p:cNvSpPr/>
            <p:nvPr/>
          </p:nvSpPr>
          <p:spPr>
            <a:xfrm>
              <a:off x="1126575" y="26313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4087332"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08E518DD-4E11-D94A-B845-F10AF19E849E}"/>
                </a:ext>
              </a:extLst>
            </p:cNvPr>
            <p:cNvSpPr/>
            <p:nvPr/>
          </p:nvSpPr>
          <p:spPr>
            <a:xfrm>
              <a:off x="4453094"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417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069081" y="1736697"/>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r>
                      <m:rPr>
                        <m:sty m:val="p"/>
                      </m:rPr>
                      <a:rPr lang="en-US">
                        <a:solidFill>
                          <a:srgbClr val="000000"/>
                        </a:solidFill>
                        <a:latin typeface="Cambria Math" panose="02040503050406030204" pitchFamily="18" charset="0"/>
                        <a:cs typeface="Calibri"/>
                        <a:sym typeface="Calibri"/>
                      </a:rPr>
                      <m:t>Use</m:t>
                    </m:r>
                    <m:r>
                      <a:rPr lang="en-US" i="1">
                        <a:solidFill>
                          <a:srgbClr val="000000"/>
                        </a:solidFill>
                        <a:latin typeface="Cambria Math" panose="02040503050406030204" pitchFamily="18" charset="0"/>
                        <a:cs typeface="Calibri"/>
                        <a:sym typeface="Calibri"/>
                      </a:rPr>
                      <m:t> 50</m:t>
                    </m:r>
                    <m:r>
                      <m:rPr>
                        <m:sty m:val="p"/>
                      </m:rPr>
                      <a:rPr lang="el-GR" i="1">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latin typeface="Calibri"/>
                    <a:ea typeface="Calibri"/>
                    <a:cs typeface="Calibri"/>
                    <a:sym typeface="Calibri"/>
                  </a:rPr>
                  <a:t> scope probe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069081" y="1736697"/>
                <a:ext cx="4276464" cy="369330"/>
              </a:xfrm>
              <a:prstGeom prst="rect">
                <a:avLst/>
              </a:prstGeom>
              <a:blipFill>
                <a:blip r:embed="rId3"/>
                <a:stretch>
                  <a:fillRect l="-2077" t="-6667" b="-2666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p:spTree>
    <p:extLst>
      <p:ext uri="{BB962C8B-B14F-4D97-AF65-F5344CB8AC3E}">
        <p14:creationId xmlns:p14="http://schemas.microsoft.com/office/powerpoint/2010/main" val="967128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6041" y="1268970"/>
                <a:ext cx="7127729" cy="5135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100 </m:t>
                    </m:r>
                    <m:r>
                      <a:rPr lang="en-US" b="0" i="1" smtClean="0">
                        <a:solidFill>
                          <a:srgbClr val="000000"/>
                        </a:solidFill>
                        <a:latin typeface="Cambria Math" panose="02040503050406030204" pitchFamily="18" charset="0"/>
                        <a:ea typeface="Calibri"/>
                        <a:cs typeface="Calibri"/>
                        <a:sym typeface="Calibri"/>
                      </a:rPr>
                      <m:t>𝑝𝐹</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use it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the wave velocity by calculating the resonant frequency and noting the time delay with a scope on the input and output</a:t>
                </a: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Find, as usual,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Confirm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6041" y="1268970"/>
                <a:ext cx="7127729" cy="5135322"/>
              </a:xfrm>
              <a:prstGeom prst="rect">
                <a:avLst/>
              </a:prstGeom>
              <a:blipFill>
                <a:blip r:embed="rId3"/>
                <a:stretch>
                  <a:fillRect l="-1246" t="-493" r="-8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647739" y="2281210"/>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647739" y="2281210"/>
                <a:ext cx="552547" cy="362984"/>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421AE7A-E07F-F046-B38F-5EC2F4F93D93}"/>
              </a:ext>
            </a:extLst>
          </p:cNvPr>
          <p:cNvGrpSpPr/>
          <p:nvPr/>
        </p:nvGrpSpPr>
        <p:grpSpPr>
          <a:xfrm>
            <a:off x="7693385" y="1131460"/>
            <a:ext cx="4230627" cy="1473635"/>
            <a:chOff x="7513802" y="1589460"/>
            <a:chExt cx="4230627" cy="1473635"/>
          </a:xfrm>
        </p:grpSpPr>
        <p:sp>
          <p:nvSpPr>
            <p:cNvPr id="7" name="Can 6">
              <a:extLst>
                <a:ext uri="{FF2B5EF4-FFF2-40B4-BE49-F238E27FC236}">
                  <a16:creationId xmlns:a16="http://schemas.microsoft.com/office/drawing/2014/main" id="{FD3E3B21-1DFB-C84B-9344-5DC78291ACB4}"/>
                </a:ext>
              </a:extLst>
            </p:cNvPr>
            <p:cNvSpPr/>
            <p:nvPr/>
          </p:nvSpPr>
          <p:spPr>
            <a:xfrm rot="5400000">
              <a:off x="9706616" y="893380"/>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361294" y="2312276"/>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52989" y="22635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91004" y="1589460"/>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716944" y="2671840"/>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81977" y="267709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647739" y="26261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66002" y="3057425"/>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513802" y="2301095"/>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55188" y="196168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818602" y="1874021"/>
              <a:ext cx="767255" cy="338554"/>
            </a:xfrm>
            <a:prstGeom prst="rect">
              <a:avLst/>
            </a:prstGeom>
            <a:noFill/>
          </p:spPr>
          <p:txBody>
            <a:bodyPr wrap="square" rtlCol="0">
              <a:spAutoFit/>
            </a:bodyPr>
            <a:lstStyle/>
            <a:p>
              <a:r>
                <a:rPr lang="en-US" sz="1600" dirty="0"/>
                <a:t>Z</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67" name="TextBox 66">
            <a:extLst>
              <a:ext uri="{FF2B5EF4-FFF2-40B4-BE49-F238E27FC236}">
                <a16:creationId xmlns:a16="http://schemas.microsoft.com/office/drawing/2014/main" id="{2A65F956-2EAE-9D4A-9CF8-30BE2D27D189}"/>
              </a:ext>
            </a:extLst>
          </p:cNvPr>
          <p:cNvSpPr txBox="1"/>
          <p:nvPr/>
        </p:nvSpPr>
        <p:spPr>
          <a:xfrm>
            <a:off x="930707" y="1237229"/>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586952" y="122592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186222" y="916370"/>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sp>
        <p:nvSpPr>
          <p:cNvPr id="158" name="TextBox 157">
            <a:extLst>
              <a:ext uri="{FF2B5EF4-FFF2-40B4-BE49-F238E27FC236}">
                <a16:creationId xmlns:a16="http://schemas.microsoft.com/office/drawing/2014/main" id="{437B67AB-79A2-0540-A415-3ABBA0D27A8E}"/>
              </a:ext>
            </a:extLst>
          </p:cNvPr>
          <p:cNvSpPr txBox="1"/>
          <p:nvPr/>
        </p:nvSpPr>
        <p:spPr>
          <a:xfrm>
            <a:off x="207772" y="2674356"/>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45517BC3-1C1B-124A-B0E8-88116B12F8A4}"/>
              </a:ext>
            </a:extLst>
          </p:cNvPr>
          <p:cNvSpPr txBox="1"/>
          <p:nvPr/>
        </p:nvSpPr>
        <p:spPr>
          <a:xfrm>
            <a:off x="387066" y="4481186"/>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FE28EE74-04F5-9643-A111-F5D113D676DB}"/>
              </a:ext>
            </a:extLst>
          </p:cNvPr>
          <p:cNvGrpSpPr/>
          <p:nvPr/>
        </p:nvGrpSpPr>
        <p:grpSpPr>
          <a:xfrm>
            <a:off x="282075" y="4786731"/>
            <a:ext cx="2941141" cy="1241577"/>
            <a:chOff x="2814191" y="4758934"/>
            <a:chExt cx="2941141" cy="1241577"/>
          </a:xfrm>
        </p:grpSpPr>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4082997" y="5231777"/>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2885004" y="51718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2913467" y="595415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2867282" y="58984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4749249" y="59090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3777300" y="4862354"/>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3269137" y="4848206"/>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14191" y="5359994"/>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3365185" y="5562171"/>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3765519" y="4758934"/>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4837146" y="542899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6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4535889" y="5202782"/>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4280164" y="5211719"/>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4745706" y="51718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a:p>
        </p:txBody>
      </p:sp>
      <p:grpSp>
        <p:nvGrpSpPr>
          <p:cNvPr id="3" name="Group 2">
            <a:extLst>
              <a:ext uri="{FF2B5EF4-FFF2-40B4-BE49-F238E27FC236}">
                <a16:creationId xmlns:a16="http://schemas.microsoft.com/office/drawing/2014/main" id="{E9AA4AE0-457B-294A-9000-A2AB86C72C1D}"/>
              </a:ext>
            </a:extLst>
          </p:cNvPr>
          <p:cNvGrpSpPr/>
          <p:nvPr/>
        </p:nvGrpSpPr>
        <p:grpSpPr>
          <a:xfrm>
            <a:off x="72685" y="1683410"/>
            <a:ext cx="2286486" cy="875692"/>
            <a:chOff x="2479701" y="1683410"/>
            <a:chExt cx="2286486" cy="875692"/>
          </a:xfrm>
        </p:grpSpPr>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3129028" y="1395374"/>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3411049" y="1752588"/>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3844956" y="1398912"/>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2776638" y="1756126"/>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4130452" y="1756130"/>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2750327"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2768157" y="2512744"/>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2721972"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2479701" y="1978249"/>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4159663" y="1752588"/>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4625205" y="17127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4603939" y="24676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3184996" y="198179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4421857" y="196052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3522963" y="1726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D3EE549-2560-FF44-8BEA-914265CCB4BF}"/>
              </a:ext>
            </a:extLst>
          </p:cNvPr>
          <p:cNvGrpSpPr/>
          <p:nvPr/>
        </p:nvGrpSpPr>
        <p:grpSpPr>
          <a:xfrm>
            <a:off x="307866" y="2996272"/>
            <a:ext cx="1980497" cy="1288849"/>
            <a:chOff x="2714882" y="2996272"/>
            <a:chExt cx="1980497" cy="1288849"/>
          </a:xfrm>
        </p:grpSpPr>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3930597" y="3516387"/>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3024282" y="3128613"/>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732604" y="34564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2761067" y="4238763"/>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4882" y="4183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4586216" y="34706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4596849" y="4193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3592816" y="3134078"/>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4091079" y="3134078"/>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3361254" y="3518520"/>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2973555" y="372830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4160484" y="374781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2978199" y="3014366"/>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3613119" y="3002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4093953" y="2996272"/>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3398913" y="34742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3976617" y="347774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826529"/>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sp>
        <p:nvSpPr>
          <p:cNvPr id="182" name="TextBox 181">
            <a:extLst>
              <a:ext uri="{FF2B5EF4-FFF2-40B4-BE49-F238E27FC236}">
                <a16:creationId xmlns:a16="http://schemas.microsoft.com/office/drawing/2014/main" id="{F578E1C3-C4B0-424F-BBBD-67E7F00D1D89}"/>
              </a:ext>
            </a:extLst>
          </p:cNvPr>
          <p:cNvSpPr txBox="1"/>
          <p:nvPr/>
        </p:nvSpPr>
        <p:spPr>
          <a:xfrm>
            <a:off x="2912917" y="1225920"/>
            <a:ext cx="5622648" cy="50378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Filters</a:t>
            </a:r>
          </a:p>
        </p:txBody>
      </p:sp>
    </p:spTree>
    <p:extLst>
      <p:ext uri="{BB962C8B-B14F-4D97-AF65-F5344CB8AC3E}">
        <p14:creationId xmlns:p14="http://schemas.microsoft.com/office/powerpoint/2010/main" val="3631303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71" y="1040431"/>
                <a:ext cx="8548508"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r>
                      <a:rPr lang="en-US" i="1">
                        <a:solidFill>
                          <a:srgbClr val="000000"/>
                        </a:solidFill>
                        <a:latin typeface="Cambria Math" panose="02040503050406030204" pitchFamily="18" charset="0"/>
                      </a:rPr>
                      <m:t>=50</m:t>
                    </m:r>
                    <m:r>
                      <a:rPr lang="en-US" i="1">
                        <a:solidFill>
                          <a:srgbClr val="000000"/>
                        </a:solidFill>
                        <a:latin typeface="Cambria Math" panose="02040503050406030204" pitchFamily="18" charset="0"/>
                      </a:rPr>
                      <m:t>𝑝𝐹</m:t>
                    </m:r>
                  </m:oMath>
                </a14:m>
                <a:r>
                  <a:rPr lang="en-US" i="1" dirty="0">
                    <a:solidFill>
                      <a:srgbClr val="000000"/>
                    </a:solidFill>
                    <a:latin typeface="Cambria Math" panose="02040503050406030204" pitchFamily="18" charset="0"/>
                  </a:rPr>
                  <a:t>,</a:t>
                </a:r>
                <a14:m>
                  <m:oMath xmlns:m="http://schemas.openxmlformats.org/officeDocument/2006/math">
                    <m:r>
                      <a:rPr lang="en-US" i="1" dirty="0">
                        <a:solidFill>
                          <a:srgbClr val="000000"/>
                        </a:solidFill>
                        <a:latin typeface="Cambria Math" panose="02040503050406030204" pitchFamily="18" charset="0"/>
                      </a:rPr>
                      <m:t>  </m:t>
                    </m:r>
                  </m:oMath>
                </a14:m>
                <a:endParaRPr lang="en-US"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𝐿</m:t>
                        </m:r>
                      </m:e>
                      <m:sub>
                        <m:r>
                          <a:rPr lang="en-US" i="1" dirty="0">
                            <a:solidFill>
                              <a:srgbClr val="000000"/>
                            </a:solidFill>
                            <a:latin typeface="Cambria Math" panose="02040503050406030204" pitchFamily="18" charset="0"/>
                          </a:rPr>
                          <m:t>6</m:t>
                        </m:r>
                      </m:sub>
                    </m:sSub>
                  </m:oMath>
                </a14:m>
                <a:r>
                  <a:rPr lang="en-US" i="1" dirty="0">
                    <a:solidFill>
                      <a:srgbClr val="000000"/>
                    </a:solidFill>
                    <a:latin typeface="Cambria Math" panose="02040503050406030204" pitchFamily="18" charset="0"/>
                  </a:rPr>
                  <a:t> </a:t>
                </a:r>
                <a:r>
                  <a:rPr lang="en-US" dirty="0">
                    <a:solidFill>
                      <a:srgbClr val="000000"/>
                    </a:solidFill>
                    <a:latin typeface="Cambria Math" panose="02040503050406030204" pitchFamily="18" charset="0"/>
                  </a:rPr>
                  <a:t>is 36 turns #28 on T37-2 which has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=4</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𝑛𝐻</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𝑡𝑢𝑟𝑛</m:t>
                            </m:r>
                          </m:e>
                          <m:sup>
                            <m:r>
                              <a:rPr lang="en-US" i="1">
                                <a:solidFill>
                                  <a:srgbClr val="000000"/>
                                </a:solidFill>
                                <a:latin typeface="Cambria Math" panose="02040503050406030204" pitchFamily="18" charset="0"/>
                              </a:rPr>
                              <m:t>2</m:t>
                            </m:r>
                          </m:sup>
                        </m:sSup>
                      </m:den>
                    </m:f>
                  </m:oMath>
                </a14:m>
                <a:endParaRPr lang="en-US"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𝑙</m:t>
                        </m:r>
                      </m:sub>
                    </m:sSub>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36</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=3.1</m:t>
                    </m:r>
                    <m:r>
                      <a:rPr lang="en-US" i="1">
                        <a:solidFill>
                          <a:srgbClr val="000000"/>
                        </a:solidFill>
                        <a:latin typeface="Cambria Math" panose="02040503050406030204" pitchFamily="18" charset="0"/>
                        <a:ea typeface="Cambria Math" panose="02040503050406030204" pitchFamily="18" charset="0"/>
                      </a:rPr>
                      <m:t>𝜇</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i="1">
                            <a:solidFill>
                              <a:srgbClr val="000000"/>
                            </a:solidFill>
                            <a:latin typeface="Cambria Math" panose="02040503050406030204" pitchFamily="18" charset="0"/>
                          </a:rPr>
                          <m:t> </m:t>
                        </m:r>
                      </m:den>
                    </m:f>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3</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37</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39</m:t>
                                </m:r>
                              </m:sub>
                            </m:sSub>
                          </m:e>
                        </m:d>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−1</m:t>
                        </m:r>
                      </m:den>
                    </m:f>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Resonance is when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 </m:t>
                    </m:r>
                    <m:sSup>
                      <m:sSupPr>
                        <m:ctrlPr>
                          <a:rPr lang="en-US" i="1">
                            <a:solidFill>
                              <a:srgbClr val="000000"/>
                            </a:solidFill>
                            <a:latin typeface="Cambria Math" panose="02040503050406030204" pitchFamily="18" charset="0"/>
                          </a:rPr>
                        </m:ctrlPr>
                      </m:sSup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38</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𝐿</m:t>
                            </m:r>
                          </m:e>
                          <m:sub>
                            <m:r>
                              <a:rPr lang="en-US" i="1">
                                <a:solidFill>
                                  <a:srgbClr val="000000"/>
                                </a:solidFill>
                                <a:latin typeface="Cambria Math" panose="02040503050406030204" pitchFamily="18" charset="0"/>
                              </a:rPr>
                              <m:t>6</m:t>
                            </m:r>
                          </m:sub>
                        </m:sSub>
                      </m:den>
                    </m:f>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 </m:t>
                    </m:r>
                    <m:f>
                      <m:fPr>
                        <m:ctrlPr>
                          <a:rPr lang="en-US" i="1">
                            <a:solidFill>
                              <a:srgbClr val="000000"/>
                            </a:solidFill>
                            <a:latin typeface="Cambria Math" panose="02040503050406030204" pitchFamily="18" charset="0"/>
                            <a:ea typeface="Cambria Math" panose="02040503050406030204" pitchFamily="18" charset="0"/>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18</m:t>
                            </m:r>
                          </m:sup>
                        </m:sSup>
                      </m:num>
                      <m:den>
                        <m:r>
                          <a:rPr lang="en-US" i="1">
                            <a:solidFill>
                              <a:srgbClr val="000000"/>
                            </a:solidFill>
                            <a:latin typeface="Cambria Math" panose="02040503050406030204" pitchFamily="18" charset="0"/>
                            <a:ea typeface="Cambria Math" panose="02040503050406030204" pitchFamily="18" charset="0"/>
                          </a:rPr>
                          <m:t>465</m:t>
                        </m:r>
                      </m:den>
                    </m:f>
                  </m:oMath>
                </a14:m>
                <a:r>
                  <a:rPr lang="en-US"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9</m:t>
                            </m:r>
                          </m:sup>
                        </m:sSup>
                      </m:num>
                      <m:den>
                        <m:rad>
                          <m:radPr>
                            <m:degHide m:val="on"/>
                            <m:ctrlPr>
                              <a:rPr lang="en-US" i="1">
                                <a:solidFill>
                                  <a:srgbClr val="000000"/>
                                </a:solidFill>
                                <a:latin typeface="Cambria Math" panose="02040503050406030204" pitchFamily="18" charset="0"/>
                              </a:rPr>
                            </m:ctrlPr>
                          </m:radPr>
                          <m:deg/>
                          <m:e>
                            <m:r>
                              <a:rPr lang="en-US" i="1">
                                <a:solidFill>
                                  <a:srgbClr val="000000"/>
                                </a:solidFill>
                                <a:latin typeface="Cambria Math" panose="02040503050406030204" pitchFamily="18" charset="0"/>
                              </a:rPr>
                              <m:t>465</m:t>
                            </m:r>
                          </m:e>
                        </m:rad>
                      </m:den>
                    </m:f>
                    <m:r>
                      <a:rPr lang="en-US" i="1">
                        <a:solidFill>
                          <a:srgbClr val="000000"/>
                        </a:solidFill>
                        <a:latin typeface="Cambria Math" panose="02040503050406030204" pitchFamily="18" charset="0"/>
                        <a:ea typeface="Cambria Math" panose="02040503050406030204" pitchFamily="18" charset="0"/>
                      </a:rPr>
                      <m:t>≈50.8×</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6</m:t>
                        </m:r>
                      </m:sup>
                    </m:sSup>
                    <m:r>
                      <a:rPr lang="en-US">
                        <a:solidFill>
                          <a:srgbClr val="000000"/>
                        </a:solidFill>
                        <a:latin typeface="Cambria Math" panose="02040503050406030204" pitchFamily="18" charset="0"/>
                        <a:ea typeface="Cambria Math" panose="02040503050406030204" pitchFamily="18" charset="0"/>
                      </a:rPr>
                      <m:t>, </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𝑓</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𝑜</m:t>
                            </m:r>
                          </m:sub>
                        </m:sSub>
                      </m:num>
                      <m:den>
                        <m:r>
                          <a:rPr lang="en-US" i="1">
                            <a:solidFill>
                              <a:srgbClr val="000000"/>
                            </a:solidFill>
                            <a:latin typeface="Cambria Math" panose="02040503050406030204" pitchFamily="18" charset="0"/>
                            <a:ea typeface="Cambria Math" panose="02040503050406030204" pitchFamily="18" charset="0"/>
                          </a:rPr>
                          <m:t>2</m:t>
                        </m:r>
                        <m:r>
                          <a:rPr lang="en-US" i="1">
                            <a:solidFill>
                              <a:srgbClr val="000000"/>
                            </a:solidFill>
                            <a:latin typeface="Cambria Math" panose="02040503050406030204" pitchFamily="18" charset="0"/>
                            <a:ea typeface="Cambria Math" panose="02040503050406030204" pitchFamily="18" charset="0"/>
                          </a:rPr>
                          <m:t>𝜋</m:t>
                        </m:r>
                      </m:den>
                    </m:f>
                    <m:r>
                      <a:rPr lang="en-US" i="1">
                        <a:solidFill>
                          <a:srgbClr val="000000"/>
                        </a:solidFill>
                        <a:latin typeface="Cambria Math" panose="02040503050406030204" pitchFamily="18" charset="0"/>
                        <a:ea typeface="Cambria Math" panose="02040503050406030204" pitchFamily="18" charset="0"/>
                      </a:rPr>
                      <m:t>≈7.1 </m:t>
                    </m:r>
                    <m:r>
                      <a:rPr lang="en-US" i="1">
                        <a:solidFill>
                          <a:srgbClr val="000000"/>
                        </a:solidFill>
                        <a:latin typeface="Cambria Math" panose="02040503050406030204" pitchFamily="18" charset="0"/>
                        <a:ea typeface="Cambria Math" panose="02040503050406030204" pitchFamily="18" charset="0"/>
                      </a:rPr>
                      <m:t>𝑀𝐻𝑧</m:t>
                    </m:r>
                  </m:oMath>
                </a14:m>
                <a:endParaRPr lang="en-US"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Q of filter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𝑄</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𝑠</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den>
                    </m:f>
                  </m:oMath>
                </a14:m>
                <a:r>
                  <a:rPr lang="en-US" dirty="0">
                    <a:solidFill>
                      <a:srgbClr val="000000"/>
                    </a:solidFill>
                    <a:latin typeface="Cambria Math" panose="02040503050406030204" pitchFamily="18" charset="0"/>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oMath>
                </a14:m>
                <a:r>
                  <a:rPr lang="en-US"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dirty="0">
                    <a:solidFill>
                      <a:srgbClr val="000000"/>
                    </a:solidFill>
                    <a:latin typeface="Cambria Math" panose="02040503050406030204" pitchFamily="18" charset="0"/>
                  </a:rPr>
                  <a:t>Note that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2,3−</m:t>
                        </m:r>
                        <m:r>
                          <a:rPr lang="en-US" i="1">
                            <a:solidFill>
                              <a:srgbClr val="000000"/>
                            </a:solidFill>
                            <a:latin typeface="Cambria Math" panose="02040503050406030204" pitchFamily="18" charset="0"/>
                          </a:rPr>
                          <m:t>𝑒𝑞</m:t>
                        </m:r>
                      </m:sub>
                    </m:sSub>
                  </m:oMath>
                </a14:m>
                <a:r>
                  <a:rPr lang="en-US"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71" y="1040431"/>
                <a:ext cx="8548508" cy="5364528"/>
              </a:xfrm>
              <a:prstGeom prst="rect">
                <a:avLst/>
              </a:prstGeom>
              <a:blipFill>
                <a:blip r:embed="rId3"/>
                <a:stretch>
                  <a:fillRect l="-1039" r="-445"/>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262902"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89974" y="125136"/>
            <a:ext cx="114464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RF Filter</a:t>
            </a:r>
            <a:endParaRPr sz="4400" dirty="0">
              <a:latin typeface="+mj-lt"/>
            </a:endParaRPr>
          </a:p>
        </p:txBody>
      </p:sp>
      <p:sp>
        <p:nvSpPr>
          <p:cNvPr id="2" name="Slide Number Placeholder 1">
            <a:extLst>
              <a:ext uri="{FF2B5EF4-FFF2-40B4-BE49-F238E27FC236}">
                <a16:creationId xmlns:a16="http://schemas.microsoft.com/office/drawing/2014/main" id="{57EDC600-F8AA-274B-AE17-12595F0B65F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3" name="Group 2">
            <a:extLst>
              <a:ext uri="{FF2B5EF4-FFF2-40B4-BE49-F238E27FC236}">
                <a16:creationId xmlns:a16="http://schemas.microsoft.com/office/drawing/2014/main" id="{DDBB88A3-60AD-074B-B4C1-25664104D48D}"/>
              </a:ext>
            </a:extLst>
          </p:cNvPr>
          <p:cNvGrpSpPr/>
          <p:nvPr/>
        </p:nvGrpSpPr>
        <p:grpSpPr>
          <a:xfrm>
            <a:off x="8105985" y="1877307"/>
            <a:ext cx="3943852" cy="3103386"/>
            <a:chOff x="2231658" y="1062656"/>
            <a:chExt cx="3943852" cy="3103386"/>
          </a:xfrm>
        </p:grpSpPr>
        <p:sp>
          <p:nvSpPr>
            <p:cNvPr id="30" name="TextBox 29">
              <a:extLst>
                <a:ext uri="{FF2B5EF4-FFF2-40B4-BE49-F238E27FC236}">
                  <a16:creationId xmlns:a16="http://schemas.microsoft.com/office/drawing/2014/main" id="{A16B11EC-2C02-8E42-B2BA-1C1015689D3E}"/>
                </a:ext>
              </a:extLst>
            </p:cNvPr>
            <p:cNvSpPr txBox="1"/>
            <p:nvPr/>
          </p:nvSpPr>
          <p:spPr>
            <a:xfrm>
              <a:off x="4886507" y="23742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a:t>
              </a:r>
            </a:p>
            <a:p>
              <a:pPr defTabSz="457200" latinLnBrk="1" hangingPunct="0"/>
              <a:r>
                <a:rPr lang="en-US" sz="1400" dirty="0">
                  <a:solidFill>
                    <a:srgbClr val="000000"/>
                  </a:solidFill>
                </a:rPr>
                <a:t>1K</a:t>
              </a:r>
            </a:p>
          </p:txBody>
        </p:sp>
        <p:grpSp>
          <p:nvGrpSpPr>
            <p:cNvPr id="32" name="Group 222">
              <a:extLst>
                <a:ext uri="{FF2B5EF4-FFF2-40B4-BE49-F238E27FC236}">
                  <a16:creationId xmlns:a16="http://schemas.microsoft.com/office/drawing/2014/main" id="{5A32F7E5-DC5F-4848-B3A5-CB9A0A34D5A4}"/>
                </a:ext>
              </a:extLst>
            </p:cNvPr>
            <p:cNvGrpSpPr>
              <a:grpSpLocks/>
            </p:cNvGrpSpPr>
            <p:nvPr/>
          </p:nvGrpSpPr>
          <p:grpSpPr bwMode="auto">
            <a:xfrm>
              <a:off x="3798587" y="2446808"/>
              <a:ext cx="304800" cy="381000"/>
              <a:chOff x="4272" y="3072"/>
              <a:chExt cx="192" cy="240"/>
            </a:xfrm>
          </p:grpSpPr>
          <p:sp>
            <p:nvSpPr>
              <p:cNvPr id="33" name="Line 99">
                <a:extLst>
                  <a:ext uri="{FF2B5EF4-FFF2-40B4-BE49-F238E27FC236}">
                    <a16:creationId xmlns:a16="http://schemas.microsoft.com/office/drawing/2014/main" id="{781E2F0C-5066-8D44-A382-76039A3E9C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0">
                <a:extLst>
                  <a:ext uri="{FF2B5EF4-FFF2-40B4-BE49-F238E27FC236}">
                    <a16:creationId xmlns:a16="http://schemas.microsoft.com/office/drawing/2014/main" id="{98BB8122-B3EE-DD47-841F-B9F2B2B987D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1">
                <a:extLst>
                  <a:ext uri="{FF2B5EF4-FFF2-40B4-BE49-F238E27FC236}">
                    <a16:creationId xmlns:a16="http://schemas.microsoft.com/office/drawing/2014/main" id="{66573A7B-73A7-E849-8A1A-899FE83C0AB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2">
                <a:extLst>
                  <a:ext uri="{FF2B5EF4-FFF2-40B4-BE49-F238E27FC236}">
                    <a16:creationId xmlns:a16="http://schemas.microsoft.com/office/drawing/2014/main" id="{2E1F9585-C38A-644F-BCC7-EBD55251BC4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3">
                <a:extLst>
                  <a:ext uri="{FF2B5EF4-FFF2-40B4-BE49-F238E27FC236}">
                    <a16:creationId xmlns:a16="http://schemas.microsoft.com/office/drawing/2014/main" id="{DFF2C887-0B8F-8F48-A089-3F95DA615B7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4">
                <a:extLst>
                  <a:ext uri="{FF2B5EF4-FFF2-40B4-BE49-F238E27FC236}">
                    <a16:creationId xmlns:a16="http://schemas.microsoft.com/office/drawing/2014/main" id="{ACED6E18-1863-3748-97FF-09134E1F7B6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Oval 59">
              <a:extLst>
                <a:ext uri="{FF2B5EF4-FFF2-40B4-BE49-F238E27FC236}">
                  <a16:creationId xmlns:a16="http://schemas.microsoft.com/office/drawing/2014/main" id="{8E368464-0F79-D142-83B1-D83644313DA6}"/>
                </a:ext>
              </a:extLst>
            </p:cNvPr>
            <p:cNvSpPr/>
            <p:nvPr/>
          </p:nvSpPr>
          <p:spPr>
            <a:xfrm>
              <a:off x="5054248" y="22340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6C14FB8-2972-8843-BC9C-BD27771787B4}"/>
                </a:ext>
              </a:extLst>
            </p:cNvPr>
            <p:cNvSpPr txBox="1"/>
            <p:nvPr/>
          </p:nvSpPr>
          <p:spPr>
            <a:xfrm flipH="1">
              <a:off x="2276401" y="2043435"/>
              <a:ext cx="65590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baseline="-250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D3DC0B9B-CF7F-1F47-809B-1D998D0B28AE}"/>
                </a:ext>
              </a:extLst>
            </p:cNvPr>
            <p:cNvSpPr txBox="1"/>
            <p:nvPr/>
          </p:nvSpPr>
          <p:spPr>
            <a:xfrm>
              <a:off x="3123005" y="106265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p>
            <a:p>
              <a:pPr defTabSz="457200" latinLnBrk="1" hangingPunct="0"/>
              <a:r>
                <a:rPr lang="en-US" sz="1400" dirty="0">
                  <a:solidFill>
                    <a:srgbClr val="000000"/>
                  </a:solidFill>
                </a:rPr>
                <a:t>50 pF</a:t>
              </a:r>
            </a:p>
          </p:txBody>
        </p:sp>
        <p:sp>
          <p:nvSpPr>
            <p:cNvPr id="82" name="TextBox 81">
              <a:extLst>
                <a:ext uri="{FF2B5EF4-FFF2-40B4-BE49-F238E27FC236}">
                  <a16:creationId xmlns:a16="http://schemas.microsoft.com/office/drawing/2014/main" id="{AF5AB882-061C-BB4A-972B-446A0C324F08}"/>
                </a:ext>
              </a:extLst>
            </p:cNvPr>
            <p:cNvSpPr txBox="1"/>
            <p:nvPr/>
          </p:nvSpPr>
          <p:spPr>
            <a:xfrm>
              <a:off x="2231658" y="15387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Ant</a:t>
              </a:r>
            </a:p>
          </p:txBody>
        </p:sp>
        <p:grpSp>
          <p:nvGrpSpPr>
            <p:cNvPr id="89" name="Group 478">
              <a:extLst>
                <a:ext uri="{FF2B5EF4-FFF2-40B4-BE49-F238E27FC236}">
                  <a16:creationId xmlns:a16="http://schemas.microsoft.com/office/drawing/2014/main" id="{17BC810D-AC82-0242-9CF1-4F40EC9095F3}"/>
                </a:ext>
              </a:extLst>
            </p:cNvPr>
            <p:cNvGrpSpPr>
              <a:grpSpLocks/>
            </p:cNvGrpSpPr>
            <p:nvPr/>
          </p:nvGrpSpPr>
          <p:grpSpPr bwMode="auto">
            <a:xfrm flipH="1">
              <a:off x="3551369" y="1891034"/>
              <a:ext cx="401622" cy="609600"/>
              <a:chOff x="4656" y="1344"/>
              <a:chExt cx="192" cy="384"/>
            </a:xfrm>
          </p:grpSpPr>
          <p:sp>
            <p:nvSpPr>
              <p:cNvPr id="90" name="Freeform 89">
                <a:extLst>
                  <a:ext uri="{FF2B5EF4-FFF2-40B4-BE49-F238E27FC236}">
                    <a16:creationId xmlns:a16="http://schemas.microsoft.com/office/drawing/2014/main" id="{6C6E3675-6884-E840-B469-21B0F47D4FC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1" name="Line 36">
                <a:extLst>
                  <a:ext uri="{FF2B5EF4-FFF2-40B4-BE49-F238E27FC236}">
                    <a16:creationId xmlns:a16="http://schemas.microsoft.com/office/drawing/2014/main" id="{1EC7D462-CB05-EC47-8F93-DC0997F01F18}"/>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37">
                <a:extLst>
                  <a:ext uri="{FF2B5EF4-FFF2-40B4-BE49-F238E27FC236}">
                    <a16:creationId xmlns:a16="http://schemas.microsoft.com/office/drawing/2014/main" id="{7A95B22C-3D3E-0C47-9604-43498DAA016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Freeform 92">
                <a:extLst>
                  <a:ext uri="{FF2B5EF4-FFF2-40B4-BE49-F238E27FC236}">
                    <a16:creationId xmlns:a16="http://schemas.microsoft.com/office/drawing/2014/main" id="{5AC2EE97-3B68-C348-ABF1-4FE6295664BA}"/>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94" name="Group 209">
              <a:extLst>
                <a:ext uri="{FF2B5EF4-FFF2-40B4-BE49-F238E27FC236}">
                  <a16:creationId xmlns:a16="http://schemas.microsoft.com/office/drawing/2014/main" id="{FD76EB74-4E47-2745-93B9-E780F52CC759}"/>
                </a:ext>
              </a:extLst>
            </p:cNvPr>
            <p:cNvGrpSpPr>
              <a:grpSpLocks/>
            </p:cNvGrpSpPr>
            <p:nvPr/>
          </p:nvGrpSpPr>
          <p:grpSpPr bwMode="auto">
            <a:xfrm rot="16200000">
              <a:off x="4244917" y="1520667"/>
              <a:ext cx="152400" cy="762000"/>
              <a:chOff x="3935" y="1728"/>
              <a:chExt cx="96" cy="480"/>
            </a:xfrm>
          </p:grpSpPr>
          <p:sp>
            <p:nvSpPr>
              <p:cNvPr id="95" name="Arc 59">
                <a:extLst>
                  <a:ext uri="{FF2B5EF4-FFF2-40B4-BE49-F238E27FC236}">
                    <a16:creationId xmlns:a16="http://schemas.microsoft.com/office/drawing/2014/main" id="{CF971EC3-8472-AE4D-895F-848390592DD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0">
                <a:extLst>
                  <a:ext uri="{FF2B5EF4-FFF2-40B4-BE49-F238E27FC236}">
                    <a16:creationId xmlns:a16="http://schemas.microsoft.com/office/drawing/2014/main" id="{2F5A1F57-431C-8244-BED2-F06866EFD9B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61">
                <a:extLst>
                  <a:ext uri="{FF2B5EF4-FFF2-40B4-BE49-F238E27FC236}">
                    <a16:creationId xmlns:a16="http://schemas.microsoft.com/office/drawing/2014/main" id="{E5A411D3-5432-4D47-B11F-9DE14937D2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62">
                <a:extLst>
                  <a:ext uri="{FF2B5EF4-FFF2-40B4-BE49-F238E27FC236}">
                    <a16:creationId xmlns:a16="http://schemas.microsoft.com/office/drawing/2014/main" id="{A2E8F309-BEEE-4646-B67E-445A149C02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63">
                <a:extLst>
                  <a:ext uri="{FF2B5EF4-FFF2-40B4-BE49-F238E27FC236}">
                    <a16:creationId xmlns:a16="http://schemas.microsoft.com/office/drawing/2014/main" id="{082BF253-2942-3449-BE72-3CC96069CBF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64">
                <a:extLst>
                  <a:ext uri="{FF2B5EF4-FFF2-40B4-BE49-F238E27FC236}">
                    <a16:creationId xmlns:a16="http://schemas.microsoft.com/office/drawing/2014/main" id="{9ACBFA37-EE63-5A4A-964C-9E9FD4914A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Arc 65">
                <a:extLst>
                  <a:ext uri="{FF2B5EF4-FFF2-40B4-BE49-F238E27FC236}">
                    <a16:creationId xmlns:a16="http://schemas.microsoft.com/office/drawing/2014/main" id="{5A9F111B-00D7-0142-A630-5DEC8CFA5A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6">
                <a:extLst>
                  <a:ext uri="{FF2B5EF4-FFF2-40B4-BE49-F238E27FC236}">
                    <a16:creationId xmlns:a16="http://schemas.microsoft.com/office/drawing/2014/main" id="{08E9EB33-DD19-1942-B0D8-FB36A082F38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7">
                <a:extLst>
                  <a:ext uri="{FF2B5EF4-FFF2-40B4-BE49-F238E27FC236}">
                    <a16:creationId xmlns:a16="http://schemas.microsoft.com/office/drawing/2014/main" id="{36AC712B-2758-DD45-A3AE-A88B6630310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68">
                <a:extLst>
                  <a:ext uri="{FF2B5EF4-FFF2-40B4-BE49-F238E27FC236}">
                    <a16:creationId xmlns:a16="http://schemas.microsoft.com/office/drawing/2014/main" id="{4805DAA8-722C-AE4C-9202-A59BB298456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9">
                <a:extLst>
                  <a:ext uri="{FF2B5EF4-FFF2-40B4-BE49-F238E27FC236}">
                    <a16:creationId xmlns:a16="http://schemas.microsoft.com/office/drawing/2014/main" id="{557969BE-E8F8-4C4A-A0C2-AEF7E4D7F2B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70">
                <a:extLst>
                  <a:ext uri="{FF2B5EF4-FFF2-40B4-BE49-F238E27FC236}">
                    <a16:creationId xmlns:a16="http://schemas.microsoft.com/office/drawing/2014/main" id="{B6F6F0EB-D29B-F445-B93A-91B867D565B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71">
                <a:extLst>
                  <a:ext uri="{FF2B5EF4-FFF2-40B4-BE49-F238E27FC236}">
                    <a16:creationId xmlns:a16="http://schemas.microsoft.com/office/drawing/2014/main" id="{5FE7C589-5D52-C64D-85EA-D9465CFD2F0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8" name="Freeform 12">
              <a:extLst>
                <a:ext uri="{FF2B5EF4-FFF2-40B4-BE49-F238E27FC236}">
                  <a16:creationId xmlns:a16="http://schemas.microsoft.com/office/drawing/2014/main" id="{E111C8EF-5F2F-334D-A27D-0C732524E5FF}"/>
                </a:ext>
              </a:extLst>
            </p:cNvPr>
            <p:cNvSpPr>
              <a:spLocks noChangeAspect="1"/>
            </p:cNvSpPr>
            <p:nvPr/>
          </p:nvSpPr>
          <p:spPr bwMode="auto">
            <a:xfrm>
              <a:off x="4631957" y="18910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9" name="Group 210">
              <a:extLst>
                <a:ext uri="{FF2B5EF4-FFF2-40B4-BE49-F238E27FC236}">
                  <a16:creationId xmlns:a16="http://schemas.microsoft.com/office/drawing/2014/main" id="{CEF4E8F4-9529-3446-9962-3B8CB2E52692}"/>
                </a:ext>
              </a:extLst>
            </p:cNvPr>
            <p:cNvGrpSpPr>
              <a:grpSpLocks/>
            </p:cNvGrpSpPr>
            <p:nvPr/>
          </p:nvGrpSpPr>
          <p:grpSpPr bwMode="auto">
            <a:xfrm rot="5400000">
              <a:off x="3124019" y="1523553"/>
              <a:ext cx="304800" cy="762000"/>
              <a:chOff x="3216" y="1728"/>
              <a:chExt cx="192" cy="480"/>
            </a:xfrm>
          </p:grpSpPr>
          <p:sp>
            <p:nvSpPr>
              <p:cNvPr id="110" name="Line 8">
                <a:extLst>
                  <a:ext uri="{FF2B5EF4-FFF2-40B4-BE49-F238E27FC236}">
                    <a16:creationId xmlns:a16="http://schemas.microsoft.com/office/drawing/2014/main" id="{8408E5E9-7628-E449-9E68-11064FD511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9">
                <a:extLst>
                  <a:ext uri="{FF2B5EF4-FFF2-40B4-BE49-F238E27FC236}">
                    <a16:creationId xmlns:a16="http://schemas.microsoft.com/office/drawing/2014/main" id="{C2A84699-8AB3-8449-A397-4F8BF0A1EA3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0">
                <a:extLst>
                  <a:ext uri="{FF2B5EF4-FFF2-40B4-BE49-F238E27FC236}">
                    <a16:creationId xmlns:a16="http://schemas.microsoft.com/office/drawing/2014/main" id="{C90A4791-DB10-444F-8083-C38DF2DA18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
                <a:extLst>
                  <a:ext uri="{FF2B5EF4-FFF2-40B4-BE49-F238E27FC236}">
                    <a16:creationId xmlns:a16="http://schemas.microsoft.com/office/drawing/2014/main" id="{EC882256-D3D0-7E43-B440-FDD3135C21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4" name="Oval 113">
              <a:extLst>
                <a:ext uri="{FF2B5EF4-FFF2-40B4-BE49-F238E27FC236}">
                  <a16:creationId xmlns:a16="http://schemas.microsoft.com/office/drawing/2014/main" id="{D319C02E-2AF3-9742-A913-4703C07C8176}"/>
                </a:ext>
              </a:extLst>
            </p:cNvPr>
            <p:cNvSpPr/>
            <p:nvPr/>
          </p:nvSpPr>
          <p:spPr>
            <a:xfrm>
              <a:off x="2881792" y="18641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1D68B577-44AA-3649-AB44-734EB8A37DBA}"/>
                </a:ext>
              </a:extLst>
            </p:cNvPr>
            <p:cNvCxnSpPr>
              <a:cxnSpLocks/>
            </p:cNvCxnSpPr>
            <p:nvPr/>
          </p:nvCxnSpPr>
          <p:spPr>
            <a:xfrm flipV="1">
              <a:off x="3212394" y="172091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Oval 115">
              <a:extLst>
                <a:ext uri="{FF2B5EF4-FFF2-40B4-BE49-F238E27FC236}">
                  <a16:creationId xmlns:a16="http://schemas.microsoft.com/office/drawing/2014/main" id="{6BDD127D-5AB0-D24F-8B57-73E8DFE6DC8D}"/>
                </a:ext>
              </a:extLst>
            </p:cNvPr>
            <p:cNvSpPr/>
            <p:nvPr/>
          </p:nvSpPr>
          <p:spPr>
            <a:xfrm>
              <a:off x="2878503" y="2142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1CC5DB51-8FEC-7044-98E7-D4043B8DE519}"/>
                </a:ext>
              </a:extLst>
            </p:cNvPr>
            <p:cNvSpPr txBox="1"/>
            <p:nvPr/>
          </p:nvSpPr>
          <p:spPr>
            <a:xfrm>
              <a:off x="3910055" y="205566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2N4124</a:t>
              </a:r>
            </a:p>
          </p:txBody>
        </p:sp>
        <p:cxnSp>
          <p:nvCxnSpPr>
            <p:cNvPr id="118" name="Straight Connector 117">
              <a:extLst>
                <a:ext uri="{FF2B5EF4-FFF2-40B4-BE49-F238E27FC236}">
                  <a16:creationId xmlns:a16="http://schemas.microsoft.com/office/drawing/2014/main" id="{FB61D507-D50D-F848-B71D-27FAB41F031B}"/>
                </a:ext>
              </a:extLst>
            </p:cNvPr>
            <p:cNvCxnSpPr>
              <a:cxnSpLocks/>
            </p:cNvCxnSpPr>
            <p:nvPr/>
          </p:nvCxnSpPr>
          <p:spPr>
            <a:xfrm>
              <a:off x="3545805" y="190166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9" name="Freeform 12">
              <a:extLst>
                <a:ext uri="{FF2B5EF4-FFF2-40B4-BE49-F238E27FC236}">
                  <a16:creationId xmlns:a16="http://schemas.microsoft.com/office/drawing/2014/main" id="{2F2B5290-A5A9-BC49-AA09-EC105ACE9DD0}"/>
                </a:ext>
              </a:extLst>
            </p:cNvPr>
            <p:cNvSpPr>
              <a:spLocks noChangeAspect="1"/>
            </p:cNvSpPr>
            <p:nvPr/>
          </p:nvSpPr>
          <p:spPr bwMode="auto">
            <a:xfrm rot="5400000">
              <a:off x="3227380" y="18237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TextBox 119">
              <a:extLst>
                <a:ext uri="{FF2B5EF4-FFF2-40B4-BE49-F238E27FC236}">
                  <a16:creationId xmlns:a16="http://schemas.microsoft.com/office/drawing/2014/main" id="{3CC1D3D0-5AF2-B442-B503-BC5FA2A8C0A0}"/>
                </a:ext>
              </a:extLst>
            </p:cNvPr>
            <p:cNvSpPr txBox="1"/>
            <p:nvPr/>
          </p:nvSpPr>
          <p:spPr>
            <a:xfrm>
              <a:off x="2965675" y="22402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a:t>
              </a:r>
            </a:p>
            <a:p>
              <a:pPr defTabSz="457200" latinLnBrk="1" hangingPunct="0"/>
              <a:r>
                <a:rPr lang="en-US" sz="1400" dirty="0">
                  <a:solidFill>
                    <a:srgbClr val="000000"/>
                  </a:solidFill>
                </a:rPr>
                <a:t>1.8K</a:t>
              </a:r>
            </a:p>
          </p:txBody>
        </p:sp>
        <p:grpSp>
          <p:nvGrpSpPr>
            <p:cNvPr id="121" name="Group 222">
              <a:extLst>
                <a:ext uri="{FF2B5EF4-FFF2-40B4-BE49-F238E27FC236}">
                  <a16:creationId xmlns:a16="http://schemas.microsoft.com/office/drawing/2014/main" id="{880427E3-4693-3549-9CCF-0218F94DA633}"/>
                </a:ext>
              </a:extLst>
            </p:cNvPr>
            <p:cNvGrpSpPr>
              <a:grpSpLocks/>
            </p:cNvGrpSpPr>
            <p:nvPr/>
          </p:nvGrpSpPr>
          <p:grpSpPr bwMode="auto">
            <a:xfrm>
              <a:off x="4562868" y="2545296"/>
              <a:ext cx="304800" cy="381000"/>
              <a:chOff x="4272" y="3072"/>
              <a:chExt cx="192" cy="240"/>
            </a:xfrm>
          </p:grpSpPr>
          <p:sp>
            <p:nvSpPr>
              <p:cNvPr id="122" name="Line 99">
                <a:extLst>
                  <a:ext uri="{FF2B5EF4-FFF2-40B4-BE49-F238E27FC236}">
                    <a16:creationId xmlns:a16="http://schemas.microsoft.com/office/drawing/2014/main" id="{4B081D6D-D47A-494B-901E-CDCE719F941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AABEE85A-300B-3E43-9AB4-16B5BDFF7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25FC8EED-DFFD-F245-AD1A-B29E6533A2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29C06759-B67E-1843-8716-EFE7B114BCF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71B62652-3550-A54D-AFFB-963E09820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02DD7F5E-6B16-F642-A22E-C4A9170DD1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Arrow Connector 127">
              <a:extLst>
                <a:ext uri="{FF2B5EF4-FFF2-40B4-BE49-F238E27FC236}">
                  <a16:creationId xmlns:a16="http://schemas.microsoft.com/office/drawing/2014/main" id="{90FCEE60-C9F7-894E-8D36-51018AA02D64}"/>
                </a:ext>
              </a:extLst>
            </p:cNvPr>
            <p:cNvCxnSpPr>
              <a:cxnSpLocks/>
            </p:cNvCxnSpPr>
            <p:nvPr/>
          </p:nvCxnSpPr>
          <p:spPr>
            <a:xfrm flipH="1">
              <a:off x="4779111" y="2282798"/>
              <a:ext cx="32225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B619AC61-9D1C-6F40-9A93-EEFB83717AD1}"/>
                </a:ext>
              </a:extLst>
            </p:cNvPr>
            <p:cNvSpPr txBox="1"/>
            <p:nvPr/>
          </p:nvSpPr>
          <p:spPr>
            <a:xfrm>
              <a:off x="4186180" y="122843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1</a:t>
              </a:r>
            </a:p>
            <a:p>
              <a:pPr defTabSz="457200" latinLnBrk="1" hangingPunct="0"/>
              <a:r>
                <a:rPr lang="en-US" sz="1400" dirty="0">
                  <a:solidFill>
                    <a:srgbClr val="000000"/>
                  </a:solidFill>
                </a:rPr>
                <a:t>15uH</a:t>
              </a:r>
            </a:p>
          </p:txBody>
        </p:sp>
        <p:grpSp>
          <p:nvGrpSpPr>
            <p:cNvPr id="130" name="Group 210">
              <a:extLst>
                <a:ext uri="{FF2B5EF4-FFF2-40B4-BE49-F238E27FC236}">
                  <a16:creationId xmlns:a16="http://schemas.microsoft.com/office/drawing/2014/main" id="{56EADE58-CC2C-2241-BDFB-881678F39D6B}"/>
                </a:ext>
              </a:extLst>
            </p:cNvPr>
            <p:cNvGrpSpPr>
              <a:grpSpLocks/>
            </p:cNvGrpSpPr>
            <p:nvPr/>
          </p:nvGrpSpPr>
          <p:grpSpPr bwMode="auto">
            <a:xfrm>
              <a:off x="3473501" y="2744150"/>
              <a:ext cx="304800" cy="762000"/>
              <a:chOff x="3216" y="1728"/>
              <a:chExt cx="192" cy="480"/>
            </a:xfrm>
          </p:grpSpPr>
          <p:sp>
            <p:nvSpPr>
              <p:cNvPr id="131" name="Line 8">
                <a:extLst>
                  <a:ext uri="{FF2B5EF4-FFF2-40B4-BE49-F238E27FC236}">
                    <a16:creationId xmlns:a16="http://schemas.microsoft.com/office/drawing/2014/main" id="{CDA09357-4A44-8846-88CA-9710BE2519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CA61DB9A-0628-8F4E-8866-2C9D7A2BDFB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5C326556-6649-A749-BA1D-973D2CBAEEC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D36C7927-BA0E-C848-8773-1FA73A663B6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135" name="Oval 134">
              <a:extLst>
                <a:ext uri="{FF2B5EF4-FFF2-40B4-BE49-F238E27FC236}">
                  <a16:creationId xmlns:a16="http://schemas.microsoft.com/office/drawing/2014/main" id="{86CD7F97-C4B7-E244-B530-3D2FA8D21B7C}"/>
                </a:ext>
              </a:extLst>
            </p:cNvPr>
            <p:cNvSpPr/>
            <p:nvPr/>
          </p:nvSpPr>
          <p:spPr>
            <a:xfrm>
              <a:off x="3569234" y="34177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A15CC6-CA89-D746-8B3A-28527B4FC01C}"/>
                </a:ext>
              </a:extLst>
            </p:cNvPr>
            <p:cNvSpPr/>
            <p:nvPr/>
          </p:nvSpPr>
          <p:spPr>
            <a:xfrm>
              <a:off x="3572775" y="2156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C6CA37F5-12AF-314C-B552-98E88CF05B31}"/>
                </a:ext>
              </a:extLst>
            </p:cNvPr>
            <p:cNvSpPr txBox="1"/>
            <p:nvPr/>
          </p:nvSpPr>
          <p:spPr>
            <a:xfrm>
              <a:off x="2976138" y="2875823"/>
              <a:ext cx="5449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p>
            <a:p>
              <a:pPr defTabSz="457200" latinLnBrk="1" hangingPunct="0"/>
              <a:r>
                <a:rPr lang="en-US" sz="1400" dirty="0">
                  <a:solidFill>
                    <a:srgbClr val="000000"/>
                  </a:solidFill>
                </a:rPr>
                <a:t>47nF</a:t>
              </a:r>
            </a:p>
          </p:txBody>
        </p:sp>
        <p:cxnSp>
          <p:nvCxnSpPr>
            <p:cNvPr id="138" name="Straight Connector 137">
              <a:extLst>
                <a:ext uri="{FF2B5EF4-FFF2-40B4-BE49-F238E27FC236}">
                  <a16:creationId xmlns:a16="http://schemas.microsoft.com/office/drawing/2014/main" id="{E94B97B3-F7A4-1F43-8930-8B8302C417C1}"/>
                </a:ext>
              </a:extLst>
            </p:cNvPr>
            <p:cNvCxnSpPr>
              <a:cxnSpLocks/>
            </p:cNvCxnSpPr>
            <p:nvPr/>
          </p:nvCxnSpPr>
          <p:spPr>
            <a:xfrm flipV="1">
              <a:off x="3625901" y="2204775"/>
              <a:ext cx="0" cy="5817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FEFB771B-0FAC-8845-97B9-08FA268F342C}"/>
                </a:ext>
              </a:extLst>
            </p:cNvPr>
            <p:cNvSpPr txBox="1"/>
            <p:nvPr/>
          </p:nvSpPr>
          <p:spPr>
            <a:xfrm>
              <a:off x="3150501" y="3642824"/>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receiver</a:t>
              </a:r>
            </a:p>
            <a:p>
              <a:pPr defTabSz="457200" latinLnBrk="1" hangingPunct="0"/>
              <a:r>
                <a:rPr lang="en-US" sz="1400" dirty="0">
                  <a:solidFill>
                    <a:srgbClr val="000000"/>
                  </a:solidFill>
                </a:rPr>
                <a:t> switch </a:t>
              </a:r>
            </a:p>
          </p:txBody>
        </p:sp>
        <p:sp>
          <p:nvSpPr>
            <p:cNvPr id="141" name="TextBox 140">
              <a:extLst>
                <a:ext uri="{FF2B5EF4-FFF2-40B4-BE49-F238E27FC236}">
                  <a16:creationId xmlns:a16="http://schemas.microsoft.com/office/drawing/2014/main" id="{CB3B63D6-2F4A-9340-9BF9-BDF066D64F1B}"/>
                </a:ext>
              </a:extLst>
            </p:cNvPr>
            <p:cNvSpPr txBox="1"/>
            <p:nvPr/>
          </p:nvSpPr>
          <p:spPr>
            <a:xfrm>
              <a:off x="5263556" y="2063856"/>
              <a:ext cx="91195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RF</a:t>
              </a:r>
            </a:p>
            <a:p>
              <a:pPr defTabSz="457200" latinLnBrk="1" hangingPunct="0"/>
              <a:r>
                <a:rPr lang="en-US" sz="1400" dirty="0">
                  <a:solidFill>
                    <a:srgbClr val="000000"/>
                  </a:solidFill>
                </a:rPr>
                <a:t>Mixer</a:t>
              </a:r>
            </a:p>
          </p:txBody>
        </p:sp>
      </p:grpSp>
    </p:spTree>
    <p:extLst>
      <p:ext uri="{BB962C8B-B14F-4D97-AF65-F5344CB8AC3E}">
        <p14:creationId xmlns:p14="http://schemas.microsoft.com/office/powerpoint/2010/main" val="3314197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03248" y="1471137"/>
            <a:ext cx="6666824"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a:t>
            </a:r>
            <a:r>
              <a:rPr lang="en-US" baseline="-25000" dirty="0">
                <a:solidFill>
                  <a:srgbClr val="000000"/>
                </a:solidFill>
                <a:latin typeface="Calibri"/>
                <a:ea typeface="Calibri"/>
                <a:cs typeface="Calibri"/>
                <a:sym typeface="Calibri"/>
              </a:rPr>
              <a:t>7</a:t>
            </a:r>
            <a:r>
              <a:rPr lang="en-US" dirty="0">
                <a:solidFill>
                  <a:srgbClr val="000000"/>
                </a:solidFill>
                <a:latin typeface="Calibri"/>
                <a:ea typeface="Calibri"/>
                <a:cs typeface="Calibri"/>
                <a:sym typeface="Calibri"/>
              </a:rPr>
              <a:t>, L</a:t>
            </a:r>
            <a:r>
              <a:rPr lang="en-US" baseline="-25000" dirty="0">
                <a:solidFill>
                  <a:srgbClr val="000000"/>
                </a:solidFill>
                <a:latin typeface="Calibri"/>
                <a:ea typeface="Calibri"/>
                <a:cs typeface="Calibri"/>
                <a:sym typeface="Calibri"/>
              </a:rPr>
              <a:t>8</a:t>
            </a:r>
            <a:r>
              <a:rPr lang="en-US" dirty="0">
                <a:solidFill>
                  <a:srgbClr val="000000"/>
                </a:solidFill>
                <a:latin typeface="Calibri"/>
                <a:ea typeface="Calibri"/>
                <a:cs typeface="Calibri"/>
                <a:sym typeface="Calibri"/>
              </a:rPr>
              <a:t> use T37-2 core, 18 turns, 1.3uH</a:t>
            </a:r>
          </a:p>
          <a:p>
            <a:pPr marL="285750" indent="-285750" defTabSz="457200" latinLnBrk="1" hangingPunct="0">
              <a:buFont typeface="Arial" panose="020B0604020202020204" pitchFamily="34" charset="0"/>
              <a:buChar char="•"/>
            </a:pPr>
            <a:r>
              <a:rPr lang="en-US" dirty="0">
                <a:solidFill>
                  <a:srgbClr val="000000"/>
                </a:solidFill>
              </a:rPr>
              <a:t>Compare loss at 7MHz and 14MHz</a:t>
            </a: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p:grpSp>
        <p:nvGrpSpPr>
          <p:cNvPr id="59" name="Group 58">
            <a:extLst>
              <a:ext uri="{FF2B5EF4-FFF2-40B4-BE49-F238E27FC236}">
                <a16:creationId xmlns:a16="http://schemas.microsoft.com/office/drawing/2014/main" id="{ED480479-FE42-A04A-B75E-41B61D3D2E86}"/>
              </a:ext>
            </a:extLst>
          </p:cNvPr>
          <p:cNvGrpSpPr/>
          <p:nvPr/>
        </p:nvGrpSpPr>
        <p:grpSpPr>
          <a:xfrm>
            <a:off x="7121797" y="708282"/>
            <a:ext cx="4940588" cy="1347964"/>
            <a:chOff x="2591360" y="2315543"/>
            <a:chExt cx="4940588"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4" name="TextBox 113">
              <a:extLst>
                <a:ext uri="{FF2B5EF4-FFF2-40B4-BE49-F238E27FC236}">
                  <a16:creationId xmlns:a16="http://schemas.microsoft.com/office/drawing/2014/main" id="{4338C0C2-9D08-4045-B5D8-D5920C274126}"/>
                </a:ext>
              </a:extLst>
            </p:cNvPr>
            <p:cNvSpPr txBox="1"/>
            <p:nvPr/>
          </p:nvSpPr>
          <p:spPr>
            <a:xfrm>
              <a:off x="2591360" y="2672301"/>
              <a:ext cx="1711116"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Power  amp, or,</a:t>
              </a:r>
            </a:p>
            <a:p>
              <a:pPr defTabSz="457200" latinLnBrk="1" hangingPunct="0"/>
              <a:r>
                <a:rPr lang="en-US" sz="1600" dirty="0">
                  <a:solidFill>
                    <a:srgbClr val="000000"/>
                  </a:solidFill>
                </a:rPr>
                <a:t>f</a:t>
              </a:r>
              <a:r>
                <a:rPr lang="en-US" sz="1600" dirty="0">
                  <a:solidFill>
                    <a:srgbClr val="000000"/>
                  </a:solidFill>
                  <a:latin typeface="Calibri"/>
                  <a:ea typeface="Calibri"/>
                  <a:cs typeface="Calibri"/>
                  <a:sym typeface="Calibri"/>
                </a:rPr>
                <a:t>unction generator</a:t>
              </a:r>
              <a:endParaRPr lang="en-US" sz="14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52086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6868596"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p:txBody>
      </p:sp>
      <p:grpSp>
        <p:nvGrpSpPr>
          <p:cNvPr id="3" name="Group 2">
            <a:extLst>
              <a:ext uri="{FF2B5EF4-FFF2-40B4-BE49-F238E27FC236}">
                <a16:creationId xmlns:a16="http://schemas.microsoft.com/office/drawing/2014/main" id="{712830AD-28F6-7144-A864-E6F8E12FDEDF}"/>
              </a:ext>
            </a:extLst>
          </p:cNvPr>
          <p:cNvGrpSpPr/>
          <p:nvPr/>
        </p:nvGrpSpPr>
        <p:grpSpPr>
          <a:xfrm>
            <a:off x="7373583" y="811113"/>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50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12" name="TextBox 211">
            <a:extLst>
              <a:ext uri="{FF2B5EF4-FFF2-40B4-BE49-F238E27FC236}">
                <a16:creationId xmlns:a16="http://schemas.microsoft.com/office/drawing/2014/main" id="{9077A13A-0F1E-B24E-A97F-8287D34ED75C}"/>
              </a:ext>
            </a:extLst>
          </p:cNvPr>
          <p:cNvSpPr txBox="1"/>
          <p:nvPr/>
        </p:nvSpPr>
        <p:spPr>
          <a:xfrm>
            <a:off x="9721466" y="3187491"/>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4" name="Group 3">
            <a:extLst>
              <a:ext uri="{FF2B5EF4-FFF2-40B4-BE49-F238E27FC236}">
                <a16:creationId xmlns:a16="http://schemas.microsoft.com/office/drawing/2014/main" id="{50B288FE-392F-ED43-B8C8-F4B4670EFE26}"/>
              </a:ext>
            </a:extLst>
          </p:cNvPr>
          <p:cNvGrpSpPr/>
          <p:nvPr/>
        </p:nvGrpSpPr>
        <p:grpSpPr>
          <a:xfrm>
            <a:off x="9785208" y="3778134"/>
            <a:ext cx="1764789" cy="2129790"/>
            <a:chOff x="7845568" y="3265513"/>
            <a:chExt cx="1764789" cy="2129790"/>
          </a:xfrm>
        </p:grpSpPr>
        <p:grpSp>
          <p:nvGrpSpPr>
            <p:cNvPr id="123" name="Group 122">
              <a:extLst>
                <a:ext uri="{FF2B5EF4-FFF2-40B4-BE49-F238E27FC236}">
                  <a16:creationId xmlns:a16="http://schemas.microsoft.com/office/drawing/2014/main" id="{0FE57CE5-4E6D-C44A-9AA2-BA9E949CCB17}"/>
                </a:ext>
              </a:extLst>
            </p:cNvPr>
            <p:cNvGrpSpPr/>
            <p:nvPr/>
          </p:nvGrpSpPr>
          <p:grpSpPr>
            <a:xfrm>
              <a:off x="7845568" y="4083530"/>
              <a:ext cx="548640" cy="519348"/>
              <a:chOff x="7097485" y="3689251"/>
              <a:chExt cx="548640" cy="519348"/>
            </a:xfrm>
          </p:grpSpPr>
          <p:sp>
            <p:nvSpPr>
              <p:cNvPr id="124" name="Freeform 123">
                <a:extLst>
                  <a:ext uri="{FF2B5EF4-FFF2-40B4-BE49-F238E27FC236}">
                    <a16:creationId xmlns:a16="http://schemas.microsoft.com/office/drawing/2014/main" id="{1B4631BD-688D-9146-B6B8-DC58F9A04BB0}"/>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25" name="Oval 124">
                <a:extLst>
                  <a:ext uri="{FF2B5EF4-FFF2-40B4-BE49-F238E27FC236}">
                    <a16:creationId xmlns:a16="http://schemas.microsoft.com/office/drawing/2014/main" id="{5632E1C4-4074-8D47-9D4F-75578120FA3C}"/>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26" name="Freeform 12">
              <a:extLst>
                <a:ext uri="{FF2B5EF4-FFF2-40B4-BE49-F238E27FC236}">
                  <a16:creationId xmlns:a16="http://schemas.microsoft.com/office/drawing/2014/main" id="{F3F5DEE4-A145-7540-AFC1-DA68EDF40C03}"/>
                </a:ext>
              </a:extLst>
            </p:cNvPr>
            <p:cNvSpPr>
              <a:spLocks noChangeAspect="1"/>
            </p:cNvSpPr>
            <p:nvPr/>
          </p:nvSpPr>
          <p:spPr bwMode="auto">
            <a:xfrm>
              <a:off x="8046149" y="32981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8968324" y="3306515"/>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9041461" y="3936170"/>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9042343" y="459592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a:off x="8122349" y="330735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9518917" y="32655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8122349" y="534570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9518917" y="53038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V="1">
              <a:off x="8122349" y="4628227"/>
              <a:ext cx="0" cy="7297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81CFA436-20CF-A04B-965C-392E763C0116}"/>
              </a:ext>
            </a:extLst>
          </p:cNvPr>
          <p:cNvSpPr txBox="1"/>
          <p:nvPr/>
        </p:nvSpPr>
        <p:spPr>
          <a:xfrm>
            <a:off x="9976416" y="6126091"/>
            <a:ext cx="223374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a:t>
            </a:r>
          </a:p>
          <a:p>
            <a:pPr defTabSz="457200" latinLnBrk="1" hangingPunct="0"/>
            <a:r>
              <a:rPr lang="en-US" sz="1600" dirty="0">
                <a:solidFill>
                  <a:srgbClr val="000000"/>
                </a:solidFill>
              </a:rPr>
              <a:t>c</a:t>
            </a:r>
            <a:r>
              <a:rPr lang="en-US" sz="1600" dirty="0">
                <a:solidFill>
                  <a:srgbClr val="000000"/>
                </a:solidFill>
                <a:latin typeface="Calibri"/>
                <a:ea typeface="Calibri"/>
                <a:cs typeface="Calibri"/>
                <a:sym typeface="Calibri"/>
              </a:rPr>
              <a:t>rystal and generator</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FF5E335-EE5E-764B-8B15-A6A0EB851FD5}"/>
              </a:ext>
            </a:extLst>
          </p:cNvPr>
          <p:cNvGrpSpPr/>
          <p:nvPr/>
        </p:nvGrpSpPr>
        <p:grpSpPr>
          <a:xfrm>
            <a:off x="7117078" y="2165084"/>
            <a:ext cx="4406988" cy="1311498"/>
            <a:chOff x="2197758" y="3855575"/>
            <a:chExt cx="4406988" cy="1311498"/>
          </a:xfrm>
        </p:grpSpPr>
        <p:sp>
          <p:nvSpPr>
            <p:cNvPr id="62" name="TextBox 61">
              <a:extLst>
                <a:ext uri="{FF2B5EF4-FFF2-40B4-BE49-F238E27FC236}">
                  <a16:creationId xmlns:a16="http://schemas.microsoft.com/office/drawing/2014/main" id="{969326A4-A406-A745-A0A7-1D125D95163D}"/>
                </a:ext>
              </a:extLst>
            </p:cNvPr>
            <p:cNvSpPr txBox="1"/>
            <p:nvPr/>
          </p:nvSpPr>
          <p:spPr>
            <a:xfrm>
              <a:off x="4265404" y="4556565"/>
              <a:ext cx="233934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To 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3651936" y="4359468"/>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2998741" y="43160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2983804" y="5116384"/>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2929356" y="50639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4380372" y="50745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3244279" y="4541348"/>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4364481" y="4324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3270278" y="3855575"/>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3355357" y="4000500"/>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3798704" y="4366260"/>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32406047-AFD6-5648-8720-5C105B49C449}"/>
                    </a:ext>
                  </a:extLst>
                </p:cNvPr>
                <p:cNvSpPr txBox="1"/>
                <p:nvPr/>
              </p:nvSpPr>
              <p:spPr>
                <a:xfrm>
                  <a:off x="2197758" y="4533092"/>
                  <a:ext cx="8426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200</a:t>
                  </a:r>
                  <a14:m>
                    <m:oMath xmlns:m="http://schemas.openxmlformats.org/officeDocument/2006/math">
                      <m:r>
                        <m:rPr>
                          <m:sty m:val="p"/>
                        </m:rPr>
                        <a:rPr lang="el-GR" sz="16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32406047-AFD6-5648-8720-5C105B49C449}"/>
                    </a:ext>
                  </a:extLst>
                </p:cNvPr>
                <p:cNvSpPr txBox="1">
                  <a:spLocks noRot="1" noChangeAspect="1" noMove="1" noResize="1" noEditPoints="1" noAdjustHandles="1" noChangeArrowheads="1" noChangeShapeType="1" noTextEdit="1"/>
                </p:cNvSpPr>
                <p:nvPr/>
              </p:nvSpPr>
              <p:spPr>
                <a:xfrm>
                  <a:off x="2197758" y="4533092"/>
                  <a:ext cx="842693" cy="338552"/>
                </a:xfrm>
                <a:prstGeom prst="rect">
                  <a:avLst/>
                </a:prstGeom>
                <a:blipFill>
                  <a:blip r:embed="rId3"/>
                  <a:stretch>
                    <a:fillRect l="-8955" t="-7407" b="-22222"/>
                  </a:stretch>
                </a:blipFill>
                <a:ln w="12700" cap="flat">
                  <a:noFill/>
                  <a:miter lim="400000"/>
                </a:ln>
                <a:effectLst/>
              </p:spPr>
              <p:txBody>
                <a:bodyPr/>
                <a:lstStyle/>
                <a:p>
                  <a:r>
                    <a:rPr lang="en-US">
                      <a:noFill/>
                    </a:rPr>
                    <a:t> </a:t>
                  </a:r>
                </a:p>
              </p:txBody>
            </p:sp>
          </mc:Fallback>
        </mc:AlternateContent>
        <p:sp>
          <p:nvSpPr>
            <p:cNvPr id="158" name="Oval 157">
              <a:extLst>
                <a:ext uri="{FF2B5EF4-FFF2-40B4-BE49-F238E27FC236}">
                  <a16:creationId xmlns:a16="http://schemas.microsoft.com/office/drawing/2014/main" id="{5A6ABD7E-0CE8-D440-8249-8505028FA996}"/>
                </a:ext>
              </a:extLst>
            </p:cNvPr>
            <p:cNvSpPr/>
            <p:nvPr/>
          </p:nvSpPr>
          <p:spPr>
            <a:xfrm>
              <a:off x="3761968" y="432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3765511" y="50756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3863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5979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597919"/>
              </a:xfrm>
              <a:prstGeom prst="rect">
                <a:avLst/>
              </a:prstGeom>
              <a:blipFill>
                <a:blip r:embed="rId3"/>
                <a:stretch>
                  <a:fillRect l="-119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spTree>
    <p:extLst>
      <p:ext uri="{BB962C8B-B14F-4D97-AF65-F5344CB8AC3E}">
        <p14:creationId xmlns:p14="http://schemas.microsoft.com/office/powerpoint/2010/main" val="386542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963231" cy="5114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ea typeface="Calibri"/>
                        <a:cs typeface="Calibri"/>
                        <a:sym typeface="Calibri"/>
                      </a:rPr>
                      <m:t>1</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is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driver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uses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37−43</m:t>
                    </m:r>
                  </m:oMath>
                </a14:m>
                <a:endParaRPr lang="en-US" sz="2000"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sz="2000" b="0" i="0" dirty="0" smtClean="0">
                        <a:solidFill>
                          <a:srgbClr val="000000"/>
                        </a:solidFill>
                      </a:rPr>
                      <m:t>Measure</m:t>
                    </m:r>
                    <m:r>
                      <m:rPr>
                        <m:nor/>
                      </m:rPr>
                      <a:rPr lang="en-US" sz="2000" b="0" i="0" dirty="0" smtClean="0">
                        <a:solidFill>
                          <a:srgbClr val="000000"/>
                        </a:solidFill>
                      </a:rPr>
                      <m:t> </m:t>
                    </m:r>
                    <m:r>
                      <m:rPr>
                        <m:nor/>
                      </m:rPr>
                      <a:rPr lang="en-US" sz="2000" b="0" i="0" dirty="0" smtClean="0">
                        <a:solidFill>
                          <a:srgbClr val="000000"/>
                        </a:solidFill>
                      </a:rPr>
                      <m:t>the</m:t>
                    </m:r>
                  </m:oMath>
                </a14:m>
                <a:r>
                  <a:rPr lang="en-US" sz="2000" dirty="0">
                    <a:solidFill>
                      <a:srgbClr val="000000"/>
                    </a:solidFill>
                    <a:ea typeface="Calibri"/>
                    <a:cs typeface="Calibri"/>
                    <a:sym typeface="Calibri"/>
                  </a:rPr>
                  <a:t> output V.</a:t>
                </a:r>
              </a:p>
              <a:p>
                <a:pPr marL="457200" indent="-457200" defTabSz="457200" latinLnBrk="1" hangingPunct="0">
                  <a:buFont typeface="+mj-lt"/>
                  <a:buAutoNum type="arabicPeriod"/>
                </a:pPr>
                <a:r>
                  <a:rPr lang="en-US" sz="2000" dirty="0">
                    <a:solidFill>
                      <a:srgbClr val="000000"/>
                    </a:solidFill>
                    <a:ea typeface="Calibri"/>
                    <a:cs typeface="Calibri"/>
                    <a:sym typeface="Calibri"/>
                  </a:rPr>
                  <a:t>Calculate V</a:t>
                </a: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the 3dB cutoff,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a:t>
                </a:r>
              </a:p>
              <a:p>
                <a:pPr marL="457200" indent="-457200" defTabSz="457200" latinLnBrk="1" hangingPunct="0">
                  <a:buFont typeface="+mj-lt"/>
                  <a:buAutoNum type="arabicPeriod"/>
                </a:pPr>
                <a:r>
                  <a:rPr lang="en-US" sz="2000" dirty="0">
                    <a:solidFill>
                      <a:srgbClr val="000000"/>
                    </a:solidFill>
                    <a:ea typeface="Calibri"/>
                    <a:cs typeface="Calibri"/>
                    <a:sym typeface="Calibri"/>
                  </a:rPr>
                  <a:t>Use f</a:t>
                </a:r>
                <a:r>
                  <a:rPr lang="en-US" sz="2000" baseline="-25000" dirty="0">
                    <a:solidFill>
                      <a:srgbClr val="000000"/>
                    </a:solidFill>
                    <a:ea typeface="Calibri"/>
                    <a:cs typeface="Calibri"/>
                    <a:sym typeface="Calibri"/>
                  </a:rPr>
                  <a:t>c</a:t>
                </a:r>
                <a:r>
                  <a:rPr lang="en-US" sz="2000" dirty="0">
                    <a:solidFill>
                      <a:srgbClr val="000000"/>
                    </a:solidFill>
                    <a:ea typeface="Calibri"/>
                    <a:cs typeface="Calibri"/>
                    <a:sym typeface="Calibri"/>
                  </a:rPr>
                  <a:t> to calculate A</a:t>
                </a:r>
                <a:r>
                  <a:rPr lang="en-US" sz="2000" baseline="-25000" dirty="0">
                    <a:solidFill>
                      <a:srgbClr val="000000"/>
                    </a:solidFill>
                    <a:ea typeface="Calibri"/>
                    <a:cs typeface="Calibri"/>
                    <a:sym typeface="Calibri"/>
                  </a:rPr>
                  <a:t>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963231" cy="5114554"/>
              </a:xfrm>
              <a:prstGeom prst="rect">
                <a:avLst/>
              </a:prstGeom>
              <a:blipFill>
                <a:blip r:embed="rId3"/>
                <a:stretch>
                  <a:fillRect l="-1274" t="-4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9872776" y="1804710"/>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38" name="Group 37">
            <a:extLst>
              <a:ext uri="{FF2B5EF4-FFF2-40B4-BE49-F238E27FC236}">
                <a16:creationId xmlns:a16="http://schemas.microsoft.com/office/drawing/2014/main" id="{A4114709-1D9F-B64F-950A-E34678980FF2}"/>
              </a:ext>
            </a:extLst>
          </p:cNvPr>
          <p:cNvGrpSpPr/>
          <p:nvPr/>
        </p:nvGrpSpPr>
        <p:grpSpPr>
          <a:xfrm>
            <a:off x="8410867" y="3290485"/>
            <a:ext cx="3622074" cy="1028416"/>
            <a:chOff x="3835976" y="1702850"/>
            <a:chExt cx="3622074" cy="1028416"/>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5425318" y="177037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4320716" y="183527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82D7ED00-BE18-9142-AE07-E1F44CFECB07}"/>
                    </a:ext>
                  </a:extLst>
                </p:cNvPr>
                <p:cNvSpPr txBox="1">
                  <a:spLocks noRot="1" noChangeAspect="1" noMove="1" noResize="1" noEditPoints="1" noAdjustHandles="1" noChangeArrowheads="1" noChangeShapeType="1" noTextEdit="1"/>
                </p:cNvSpPr>
                <p:nvPr/>
              </p:nvSpPr>
              <p:spPr>
                <a:xfrm>
                  <a:off x="4320716" y="183527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6071091"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3835976" y="197233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4407420"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5050335" y="139805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4102620" y="177351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4121670"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4734998" y="227406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4121671" y="265621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5147570" y="2656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5502795" y="248789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6718127" y="17754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7059611" y="1744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5779459" y="177662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7050086" y="25061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5769934" y="252343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4854583" y="18452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6" name="TextBox 155">
                  <a:extLst>
                    <a:ext uri="{FF2B5EF4-FFF2-40B4-BE49-F238E27FC236}">
                      <a16:creationId xmlns:a16="http://schemas.microsoft.com/office/drawing/2014/main" id="{19662D6A-EA2A-4742-883D-0CA73943413E}"/>
                    </a:ext>
                  </a:extLst>
                </p:cNvPr>
                <p:cNvSpPr txBox="1">
                  <a:spLocks noRot="1" noChangeAspect="1" noMove="1" noResize="1" noEditPoints="1" noAdjustHandles="1" noChangeArrowheads="1" noChangeShapeType="1" noTextEdit="1"/>
                </p:cNvSpPr>
                <p:nvPr/>
              </p:nvSpPr>
              <p:spPr>
                <a:xfrm>
                  <a:off x="4854583" y="1845263"/>
                  <a:ext cx="543905" cy="307775"/>
                </a:xfrm>
                <a:prstGeom prst="rect">
                  <a:avLst/>
                </a:prstGeom>
                <a:blipFill>
                  <a:blip r:embed="rId5"/>
                  <a:stretch>
                    <a:fillRect l="-13953"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4596941" y="228295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920FD52-9FFE-EF4F-941B-F87D2085E014}"/>
                    </a:ext>
                  </a:extLst>
                </p:cNvPr>
                <p:cNvSpPr txBox="1">
                  <a:spLocks noRot="1" noChangeAspect="1" noMove="1" noResize="1" noEditPoints="1" noAdjustHandles="1" noChangeArrowheads="1" noChangeShapeType="1" noTextEdit="1"/>
                </p:cNvSpPr>
                <p:nvPr/>
              </p:nvSpPr>
              <p:spPr>
                <a:xfrm>
                  <a:off x="4596941" y="228295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6209295" y="20074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8" name="TextBox 157">
                  <a:extLst>
                    <a:ext uri="{FF2B5EF4-FFF2-40B4-BE49-F238E27FC236}">
                      <a16:creationId xmlns:a16="http://schemas.microsoft.com/office/drawing/2014/main" id="{5B7D5F73-2D16-624F-A92E-A3DE30D08C72}"/>
                    </a:ext>
                  </a:extLst>
                </p:cNvPr>
                <p:cNvSpPr txBox="1">
                  <a:spLocks noRot="1" noChangeAspect="1" noMove="1" noResize="1" noEditPoints="1" noAdjustHandles="1" noChangeArrowheads="1" noChangeShapeType="1" noTextEdit="1"/>
                </p:cNvSpPr>
                <p:nvPr/>
              </p:nvSpPr>
              <p:spPr>
                <a:xfrm>
                  <a:off x="6209295" y="2007422"/>
                  <a:ext cx="543905" cy="307775"/>
                </a:xfrm>
                <a:prstGeom prst="rect">
                  <a:avLst/>
                </a:prstGeom>
                <a:blipFill>
                  <a:blip r:embed="rId7"/>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6914145" y="201694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9" name="TextBox 158">
                  <a:extLst>
                    <a:ext uri="{FF2B5EF4-FFF2-40B4-BE49-F238E27FC236}">
                      <a16:creationId xmlns:a16="http://schemas.microsoft.com/office/drawing/2014/main" id="{5112888A-89BE-D040-9502-B2549D365C93}"/>
                    </a:ext>
                  </a:extLst>
                </p:cNvPr>
                <p:cNvSpPr txBox="1">
                  <a:spLocks noRot="1" noChangeAspect="1" noMove="1" noResize="1" noEditPoints="1" noAdjustHandles="1" noChangeArrowheads="1" noChangeShapeType="1" noTextEdit="1"/>
                </p:cNvSpPr>
                <p:nvPr/>
              </p:nvSpPr>
              <p:spPr>
                <a:xfrm>
                  <a:off x="6914145" y="2016947"/>
                  <a:ext cx="543905" cy="307775"/>
                </a:xfrm>
                <a:prstGeom prst="rect">
                  <a:avLst/>
                </a:prstGeom>
                <a:blipFill>
                  <a:blip r:embed="rId8"/>
                  <a:stretch>
                    <a:fillRect l="-13953" t="-4000" b="-24000"/>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4246872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6135427" cy="43705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sz="2000" dirty="0">
                        <a:solidFill>
                          <a:srgbClr val="000000"/>
                        </a:solidFill>
                        <a:ea typeface="Calibri"/>
                        <a:cs typeface="Calibri"/>
                        <a:sym typeface="Calibri"/>
                      </a:rPr>
                      <m:t>T</m:t>
                    </m:r>
                    <m:r>
                      <m:rPr>
                        <m:nor/>
                      </m:rPr>
                      <a:rPr lang="en-US" sz="2000" baseline="-25000" dirty="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a:solidFill>
                          <a:srgbClr val="000000"/>
                        </a:solidFill>
                        <a:ea typeface="Calibri"/>
                        <a:cs typeface="Calibri"/>
                        <a:sym typeface="Calibri"/>
                      </a:rPr>
                      <m:t>F</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matchers</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using</m:t>
                    </m:r>
                    <m:r>
                      <m:rPr>
                        <m:nor/>
                      </m:rPr>
                      <a:rPr lang="en-US" sz="2000" dirty="0">
                        <a:solidFill>
                          <a:srgbClr val="000000"/>
                        </a:solidFill>
                        <a:ea typeface="Calibri"/>
                        <a:cs typeface="Calibri"/>
                        <a:sym typeface="Calibri"/>
                      </a:rPr>
                      <m:t> </m:t>
                    </m:r>
                    <m:r>
                      <m:rPr>
                        <m:nor/>
                      </m:rPr>
                      <a:rPr lang="en-US" sz="2000" dirty="0">
                        <a:solidFill>
                          <a:srgbClr val="000000"/>
                        </a:solidFill>
                        <a:ea typeface="Calibri"/>
                        <a:cs typeface="Calibri"/>
                        <a:sym typeface="Calibri"/>
                      </a:rPr>
                      <m:t>FT</m:t>
                    </m:r>
                    <m:r>
                      <m:rPr>
                        <m:nor/>
                      </m:rPr>
                      <a:rPr lang="en-US" sz="2000" dirty="0">
                        <a:solidFill>
                          <a:srgbClr val="000000"/>
                        </a:solidFill>
                        <a:ea typeface="Calibri"/>
                        <a:cs typeface="Calibri"/>
                        <a:sym typeface="Calibri"/>
                      </a:rPr>
                      <m:t> 37−61</m:t>
                    </m:r>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m:rPr>
                        <m:nor/>
                      </m:rPr>
                      <a:rPr lang="en-US" sz="2000" b="0" i="0" dirty="0" smtClean="0">
                        <a:solidFill>
                          <a:srgbClr val="000000"/>
                        </a:solidFill>
                      </a:rPr>
                      <m:t>.5</m:t>
                    </m:r>
                    <m:r>
                      <m:rPr>
                        <m:nor/>
                      </m:rPr>
                      <a:rPr lang="en-US" sz="2000" b="0" i="0" dirty="0" smtClean="0">
                        <a:solidFill>
                          <a:srgbClr val="000000"/>
                        </a:solidFill>
                      </a:rPr>
                      <m:t>Vpp</m:t>
                    </m:r>
                    <m:r>
                      <m:rPr>
                        <m:nor/>
                      </m:rPr>
                      <a:rPr lang="en-US" sz="2000" b="0" i="0" dirty="0" smtClean="0">
                        <a:solidFill>
                          <a:srgbClr val="000000"/>
                        </a:solidFill>
                      </a:rPr>
                      <m:t> </m:t>
                    </m:r>
                    <m:r>
                      <m:rPr>
                        <m:nor/>
                      </m:rPr>
                      <a:rPr lang="en-US" sz="2000" b="0" i="0" dirty="0" smtClean="0">
                        <a:solidFill>
                          <a:srgbClr val="000000"/>
                        </a:solidFill>
                      </a:rPr>
                      <m:t>sine</m:t>
                    </m:r>
                    <m:r>
                      <m:rPr>
                        <m:nor/>
                      </m:rPr>
                      <a:rPr lang="en-US" sz="2000" b="0" i="0" dirty="0" smtClean="0">
                        <a:solidFill>
                          <a:srgbClr val="000000"/>
                        </a:solidFill>
                      </a:rPr>
                      <m:t> </m:t>
                    </m:r>
                    <m:r>
                      <m:rPr>
                        <m:nor/>
                      </m:rPr>
                      <a:rPr lang="en-US" sz="2000" b="0" i="0" dirty="0" smtClean="0">
                        <a:solidFill>
                          <a:srgbClr val="000000"/>
                        </a:solidFill>
                      </a:rPr>
                      <m:t>at</m:t>
                    </m:r>
                    <m:r>
                      <m:rPr>
                        <m:nor/>
                      </m:rPr>
                      <a:rPr lang="en-US" sz="2000" b="0" i="0" dirty="0" smtClean="0">
                        <a:solidFill>
                          <a:srgbClr val="000000"/>
                        </a:solidFill>
                      </a:rPr>
                      <m:t> 7</m:t>
                    </m:r>
                    <m:r>
                      <m:rPr>
                        <m:nor/>
                      </m:rPr>
                      <a:rPr lang="en-US" sz="2000" b="0" i="0" dirty="0" smtClean="0">
                        <a:solidFill>
                          <a:srgbClr val="000000"/>
                        </a:solidFill>
                      </a:rPr>
                      <m:t>MHz</m:t>
                    </m:r>
                  </m:oMath>
                </a14:m>
                <a:endParaRPr lang="en-US" sz="2000" b="0" dirty="0">
                  <a:solidFill>
                    <a:srgbClr val="000000"/>
                  </a:solidFill>
                </a:endParaRPr>
              </a:p>
              <a:p>
                <a:pPr marL="457200" indent="-457200" defTabSz="457200" latinLnBrk="1"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latinLnBrk="1"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6135427" cy="4370514"/>
              </a:xfrm>
              <a:prstGeom prst="rect">
                <a:avLst/>
              </a:prstGeom>
              <a:blipFill>
                <a:blip r:embed="rId3"/>
                <a:stretch>
                  <a:fillRect l="-1653" t="-58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7011575" y="4541949"/>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55DCD757-B8DB-3145-8428-2F27E00146F0}"/>
              </a:ext>
            </a:extLst>
          </p:cNvPr>
          <p:cNvGrpSpPr/>
          <p:nvPr/>
        </p:nvGrpSpPr>
        <p:grpSpPr>
          <a:xfrm>
            <a:off x="7855109" y="4435328"/>
            <a:ext cx="4148351" cy="1375092"/>
            <a:chOff x="7813544" y="4435328"/>
            <a:chExt cx="4148351" cy="1375092"/>
          </a:xfrm>
        </p:grpSpPr>
        <p:sp>
          <p:nvSpPr>
            <p:cNvPr id="38" name="TextBox 37">
              <a:extLst>
                <a:ext uri="{FF2B5EF4-FFF2-40B4-BE49-F238E27FC236}">
                  <a16:creationId xmlns:a16="http://schemas.microsoft.com/office/drawing/2014/main" id="{A890F0C7-F762-D248-AE48-90C3F8BFF8BC}"/>
                </a:ext>
              </a:extLst>
            </p:cNvPr>
            <p:cNvSpPr txBox="1"/>
            <p:nvPr/>
          </p:nvSpPr>
          <p:spPr>
            <a:xfrm>
              <a:off x="9788423" y="4435328"/>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02886" y="4910022"/>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298284" y="497492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298284" y="4974922"/>
                  <a:ext cx="543905" cy="307775"/>
                </a:xfrm>
                <a:prstGeom prst="rect">
                  <a:avLst/>
                </a:prstGeom>
                <a:blipFill>
                  <a:blip r:embed="rId4"/>
                  <a:stretch>
                    <a:fillRect l="-11364" t="-3846" b="-15385"/>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13544" y="5111977"/>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384988" y="453880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080188" y="491316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099238"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089712" y="5795863"/>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480363" y="5627540"/>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23876" y="49131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565499" y="4865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25494" y="56294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47502" y="5671468"/>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17990" y="5136261"/>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17990" y="5136261"/>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11396" y="4922690"/>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31409" y="4905001"/>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45904" y="4902540"/>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583979" y="5203967"/>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25276" y="4916692"/>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077676" y="5612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58410" y="5008413"/>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39485" y="4542256"/>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5" name="Group 4">
            <a:extLst>
              <a:ext uri="{FF2B5EF4-FFF2-40B4-BE49-F238E27FC236}">
                <a16:creationId xmlns:a16="http://schemas.microsoft.com/office/drawing/2014/main" id="{173A8FA2-DC1F-6C45-A821-CED5F88C8A13}"/>
              </a:ext>
            </a:extLst>
          </p:cNvPr>
          <p:cNvGrpSpPr/>
          <p:nvPr/>
        </p:nvGrpSpPr>
        <p:grpSpPr>
          <a:xfrm>
            <a:off x="7233319" y="1589009"/>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144" name="Group 143">
            <a:extLst>
              <a:ext uri="{FF2B5EF4-FFF2-40B4-BE49-F238E27FC236}">
                <a16:creationId xmlns:a16="http://schemas.microsoft.com/office/drawing/2014/main" id="{E33E10C0-710E-E14C-913B-A3812D527943}"/>
              </a:ext>
            </a:extLst>
          </p:cNvPr>
          <p:cNvGrpSpPr/>
          <p:nvPr/>
        </p:nvGrpSpPr>
        <p:grpSpPr>
          <a:xfrm>
            <a:off x="8274513" y="1397115"/>
            <a:ext cx="3828648" cy="1532436"/>
            <a:chOff x="3807401" y="3049038"/>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5396743" y="3681076"/>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4292141" y="374597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92" name="TextBox 191">
                  <a:extLst>
                    <a:ext uri="{FF2B5EF4-FFF2-40B4-BE49-F238E27FC236}">
                      <a16:creationId xmlns:a16="http://schemas.microsoft.com/office/drawing/2014/main" id="{F2760B4E-A172-4D4D-8A18-DA036C9E9648}"/>
                    </a:ext>
                  </a:extLst>
                </p:cNvPr>
                <p:cNvSpPr txBox="1">
                  <a:spLocks noRot="1" noChangeAspect="1" noMove="1" noResize="1" noEditPoints="1" noAdjustHandles="1" noChangeArrowheads="1" noChangeShapeType="1" noTextEdit="1"/>
                </p:cNvSpPr>
                <p:nvPr/>
              </p:nvSpPr>
              <p:spPr>
                <a:xfrm>
                  <a:off x="4292141" y="3745976"/>
                  <a:ext cx="543905" cy="307775"/>
                </a:xfrm>
                <a:prstGeom prst="rect">
                  <a:avLst/>
                </a:prstGeom>
                <a:blipFill>
                  <a:blip r:embed="rId8"/>
                  <a:stretch>
                    <a:fillRect l="-11364" b="-19231"/>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3807401" y="3883031"/>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4378845" y="33084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4074045" y="3684219"/>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4093095"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4083569" y="4566917"/>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5474220" y="4398594"/>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6701909" y="369037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7031036" y="36360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7021511" y="44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5741359" y="4442522"/>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6885570" y="39276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213" name="TextBox 212">
                  <a:extLst>
                    <a:ext uri="{FF2B5EF4-FFF2-40B4-BE49-F238E27FC236}">
                      <a16:creationId xmlns:a16="http://schemas.microsoft.com/office/drawing/2014/main" id="{22AE8805-3951-9440-A078-4F382B5F82C9}"/>
                    </a:ext>
                  </a:extLst>
                </p:cNvPr>
                <p:cNvSpPr txBox="1">
                  <a:spLocks noRot="1" noChangeAspect="1" noMove="1" noResize="1" noEditPoints="1" noAdjustHandles="1" noChangeArrowheads="1" noChangeShapeType="1" noTextEdit="1"/>
                </p:cNvSpPr>
                <p:nvPr/>
              </p:nvSpPr>
              <p:spPr>
                <a:xfrm>
                  <a:off x="6885570" y="3927648"/>
                  <a:ext cx="543905" cy="307775"/>
                </a:xfrm>
                <a:prstGeom prst="rect">
                  <a:avLst/>
                </a:prstGeom>
                <a:blipFill>
                  <a:blip r:embed="rId9"/>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4805253" y="3693744"/>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5879826" y="3676055"/>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6338331" y="3297424"/>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5733180" y="3682202"/>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6673440" y="367361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6548238" y="3049038"/>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6173458" y="3887735"/>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5958875" y="3901594"/>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66003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2834" y="1090431"/>
                <a:ext cx="9971202" cy="3343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Section of air of length </a:t>
                </a:r>
                <a14:m>
                  <m:oMath xmlns:m="http://schemas.openxmlformats.org/officeDocument/2006/math">
                    <m:r>
                      <a:rPr lang="en-US" sz="2000" b="0" i="1" smtClean="0">
                        <a:solidFill>
                          <a:srgbClr val="000000"/>
                        </a:solidFill>
                        <a:latin typeface="Cambria Math" panose="02040503050406030204" pitchFamily="18" charset="0"/>
                        <a:sym typeface="Calibri"/>
                      </a:rPr>
                      <m:t>𝑙</m:t>
                    </m:r>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𝑈</m:t>
                    </m:r>
                  </m:oMath>
                </a14:m>
                <a:r>
                  <a:rPr lang="en-US" sz="2000" dirty="0">
                    <a:solidFill>
                      <a:srgbClr val="000000"/>
                    </a:solidFill>
                    <a:sym typeface="Calibri"/>
                  </a:rPr>
                  <a:t> is average velocity, </a:t>
                </a:r>
                <a14:m>
                  <m:oMath xmlns:m="http://schemas.openxmlformats.org/officeDocument/2006/math">
                    <m:r>
                      <a:rPr lang="en-US" sz="2000" b="0" i="1" smtClean="0">
                        <a:solidFill>
                          <a:srgbClr val="000000"/>
                        </a:solidFill>
                        <a:latin typeface="Cambria Math" panose="02040503050406030204" pitchFamily="18" charset="0"/>
                        <a:sym typeface="Calibri"/>
                      </a:rPr>
                      <m:t>𝑃</m:t>
                    </m:r>
                  </m:oMath>
                </a14:m>
                <a:r>
                  <a:rPr lang="en-US" sz="2000" dirty="0">
                    <a:solidFill>
                      <a:srgbClr val="000000"/>
                    </a:solidFill>
                    <a:sym typeface="Calibri"/>
                  </a:rPr>
                  <a:t> is the pressure</a:t>
                </a: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r>
                      <a:rPr lang="en-US" sz="2000" b="0" i="1" smtClean="0">
                        <a:solidFill>
                          <a:srgbClr val="000000"/>
                        </a:solidFill>
                        <a:latin typeface="Cambria Math" panose="02040503050406030204" pitchFamily="18" charset="0"/>
                        <a:sym typeface="Calibri"/>
                      </a:rPr>
                      <m:t>𝑙</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𝜌</m:t>
                    </m:r>
                    <m:r>
                      <a:rPr lang="en-US" sz="2000" b="0" i="1" smtClean="0">
                        <a:solidFill>
                          <a:srgbClr val="000000"/>
                        </a:solidFill>
                        <a:latin typeface="Cambria Math" panose="02040503050406030204" pitchFamily="18" charset="0"/>
                        <a:ea typeface="Cambria Math" panose="02040503050406030204" pitchFamily="18" charset="0"/>
                        <a:sym typeface="Calibri"/>
                      </a:rPr>
                      <m:t>𝑙</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𝑈</m:t>
                        </m:r>
                      </m:num>
                      <m:den>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𝑡</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𝑑𝑙</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𝑑𝑡</m:t>
                        </m:r>
                      </m:den>
                    </m:f>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𝑙</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𝑈</m:t>
                        </m:r>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𝑧</m:t>
                        </m:r>
                      </m:den>
                    </m:f>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𝑃</m:t>
                    </m:r>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𝑉</m:t>
                        </m:r>
                      </m:e>
                      <m:sup>
                        <m:r>
                          <a:rPr lang="en-US" sz="2000" i="1" smtClean="0">
                            <a:solidFill>
                              <a:srgbClr val="000000"/>
                            </a:solidFill>
                            <a:latin typeface="Cambria Math" panose="02040503050406030204" pitchFamily="18" charset="0"/>
                            <a:ea typeface="Cambria Math" panose="02040503050406030204" pitchFamily="18" charset="0"/>
                            <a:sym typeface="Calibri"/>
                          </a:rPr>
                          <m:t>𝛾</m:t>
                        </m:r>
                      </m:sup>
                    </m:sSup>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𝐶</m:t>
                    </m:r>
                  </m:oMath>
                </a14:m>
                <a:endParaRPr lang="en-US" sz="2000" i="1" dirty="0">
                  <a:solidFill>
                    <a:srgbClr val="000000"/>
                  </a:solidFill>
                  <a:latin typeface="Cambria Math" panose="02040503050406030204" pitchFamily="18" charset="0"/>
                  <a:sym typeface="Calibri"/>
                </a:endParaRPr>
              </a:p>
              <a:p>
                <a:pPr marL="285750" indent="-285750" latinLnBrk="1"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𝑃</m:t>
                        </m:r>
                      </m:num>
                      <m:den>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e>
                          <m:sup>
                            <m:r>
                              <a:rPr lang="en-US" sz="2000" i="1">
                                <a:solidFill>
                                  <a:srgbClr val="000000"/>
                                </a:solidFill>
                                <a:latin typeface="Cambria Math" panose="02040503050406030204" pitchFamily="18" charset="0"/>
                                <a:sym typeface="Calibri"/>
                              </a:rPr>
                              <m:t>2</m:t>
                            </m:r>
                          </m:sup>
                        </m:sSup>
                      </m:den>
                    </m:f>
                    <m:r>
                      <a:rPr lang="en-US" sz="2000" i="1">
                        <a:solidFill>
                          <a:srgbClr val="000000"/>
                        </a:solidFill>
                        <a:latin typeface="Cambria Math" panose="02040503050406030204" pitchFamily="18" charset="0"/>
                        <a:sym typeface="Calibri"/>
                      </a:rPr>
                      <m:t>= </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𝛾</m:t>
                        </m:r>
                        <m:r>
                          <a:rPr lang="en-US" sz="2000" i="1">
                            <a:solidFill>
                              <a:srgbClr val="000000"/>
                            </a:solidFill>
                            <a:latin typeface="Cambria Math" panose="02040503050406030204" pitchFamily="18" charset="0"/>
                            <a:ea typeface="Cambria Math" panose="02040503050406030204" pitchFamily="18" charset="0"/>
                            <a:sym typeface="Calibri"/>
                          </a:rPr>
                          <m:t>𝑃</m:t>
                        </m:r>
                      </m:num>
                      <m:den>
                        <m:r>
                          <a:rPr lang="en-US" sz="2000" i="1">
                            <a:solidFill>
                              <a:srgbClr val="000000"/>
                            </a:solidFill>
                            <a:latin typeface="Cambria Math" panose="02040503050406030204" pitchFamily="18" charset="0"/>
                            <a:ea typeface="Cambria Math" panose="02040503050406030204" pitchFamily="18" charset="0"/>
                            <a:sym typeface="Calibri"/>
                          </a:rPr>
                          <m:t>𝜌</m:t>
                        </m:r>
                      </m:den>
                    </m:f>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𝑃</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e>
                          <m:sup>
                            <m:r>
                              <a:rPr lang="en-US" sz="2000" i="1">
                                <a:solidFill>
                                  <a:srgbClr val="000000"/>
                                </a:solidFill>
                                <a:latin typeface="Cambria Math" panose="02040503050406030204" pitchFamily="18" charset="0"/>
                              </a:rPr>
                              <m:t>2</m:t>
                            </m:r>
                          </m:sup>
                        </m:sSup>
                      </m:den>
                    </m:f>
                  </m:oMath>
                </a14:m>
                <a:endParaRPr lang="en-US" sz="2000" i="1"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𝛾</m:t>
                            </m:r>
                            <m:r>
                              <a:rPr lang="en-US" sz="2000" i="1">
                                <a:solidFill>
                                  <a:srgbClr val="000000"/>
                                </a:solidFill>
                                <a:latin typeface="Cambria Math" panose="02040503050406030204" pitchFamily="18" charset="0"/>
                                <a:ea typeface="Cambria Math" panose="02040503050406030204" pitchFamily="18" charset="0"/>
                              </a:rPr>
                              <m:t>𝑃</m:t>
                            </m:r>
                          </m:num>
                          <m:den>
                            <m:r>
                              <a:rPr lang="en-US" sz="2000" i="1">
                                <a:solidFill>
                                  <a:srgbClr val="000000"/>
                                </a:solidFill>
                                <a:latin typeface="Cambria Math" panose="02040503050406030204" pitchFamily="18" charset="0"/>
                                <a:ea typeface="Cambria Math" panose="02040503050406030204" pitchFamily="18" charset="0"/>
                              </a:rPr>
                              <m:t>𝜌</m:t>
                            </m:r>
                          </m:den>
                        </m:f>
                      </m:e>
                    </m:rad>
                    <m:r>
                      <a:rPr lang="en-US" sz="2000" i="1">
                        <a:solidFill>
                          <a:srgbClr val="000000"/>
                        </a:solidFill>
                        <a:latin typeface="Cambria Math" panose="02040503050406030204" pitchFamily="18" charset="0"/>
                      </a:rPr>
                      <m:t>= =332</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𝑚</m:t>
                        </m:r>
                      </m:num>
                      <m:den>
                        <m:r>
                          <a:rPr lang="en-US" sz="2000" i="1">
                            <a:solidFill>
                              <a:srgbClr val="000000"/>
                            </a:solidFill>
                            <a:latin typeface="Cambria Math" panose="02040503050406030204" pitchFamily="18" charset="0"/>
                          </a:rPr>
                          <m:t>𝑠</m:t>
                        </m:r>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sym typeface="Calibri"/>
                      </a:rPr>
                      <m:t>𝑆𝑊𝑅</m:t>
                    </m:r>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sym typeface="Calibri"/>
                              </a:rPr>
                              <m:t>2</m:t>
                            </m:r>
                          </m:sup>
                        </m:sSup>
                      </m:num>
                      <m:den>
                        <m:r>
                          <a:rPr lang="en-US" sz="2000" i="1">
                            <a:solidFill>
                              <a:srgbClr val="000000"/>
                            </a:solidFill>
                            <a:latin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𝜋</m:t>
                        </m:r>
                        <m:r>
                          <a:rPr lang="en-US" sz="2000" i="1">
                            <a:solidFill>
                              <a:srgbClr val="000000"/>
                            </a:solidFill>
                            <a:latin typeface="Cambria Math" panose="02040503050406030204" pitchFamily="18" charset="0"/>
                            <a:ea typeface="Cambria Math" panose="02040503050406030204" pitchFamily="18" charset="0"/>
                            <a:sym typeface="Calibri"/>
                          </a:rPr>
                          <m:t>𝐴</m:t>
                        </m:r>
                      </m:den>
                    </m:f>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 is the area of the tube</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2834" y="1090431"/>
                <a:ext cx="9971202" cy="3343020"/>
              </a:xfrm>
              <a:prstGeom prst="rect">
                <a:avLst/>
              </a:prstGeom>
              <a:blipFill>
                <a:blip r:embed="rId3"/>
                <a:stretch>
                  <a:fillRect l="-891" t="-75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aphicFrame>
        <p:nvGraphicFramePr>
          <p:cNvPr id="3" name="Table 3">
            <a:extLst>
              <a:ext uri="{FF2B5EF4-FFF2-40B4-BE49-F238E27FC236}">
                <a16:creationId xmlns:a16="http://schemas.microsoft.com/office/drawing/2014/main" id="{34A20E06-A03C-9C47-87C1-97B0C56831BD}"/>
              </a:ext>
            </a:extLst>
          </p:cNvPr>
          <p:cNvGraphicFramePr>
            <a:graphicFrameLocks noGrp="1"/>
          </p:cNvGraphicFramePr>
          <p:nvPr>
            <p:extLst>
              <p:ext uri="{D42A27DB-BD31-4B8C-83A1-F6EECF244321}">
                <p14:modId xmlns:p14="http://schemas.microsoft.com/office/powerpoint/2010/main" val="635844538"/>
              </p:ext>
            </p:extLst>
          </p:nvPr>
        </p:nvGraphicFramePr>
        <p:xfrm>
          <a:off x="7232073" y="3117273"/>
          <a:ext cx="4653150" cy="2933664"/>
        </p:xfrm>
        <a:graphic>
          <a:graphicData uri="http://schemas.openxmlformats.org/drawingml/2006/table">
            <a:tbl>
              <a:tblPr firstRow="1" bandRow="1">
                <a:tableStyleId>{5C22544A-7EE6-4342-B048-85BDC9FD1C3A}</a:tableStyleId>
              </a:tblPr>
              <a:tblGrid>
                <a:gridCol w="2105891">
                  <a:extLst>
                    <a:ext uri="{9D8B030D-6E8A-4147-A177-3AD203B41FA5}">
                      <a16:colId xmlns:a16="http://schemas.microsoft.com/office/drawing/2014/main" val="3400466308"/>
                    </a:ext>
                  </a:extLst>
                </a:gridCol>
                <a:gridCol w="996209">
                  <a:extLst>
                    <a:ext uri="{9D8B030D-6E8A-4147-A177-3AD203B41FA5}">
                      <a16:colId xmlns:a16="http://schemas.microsoft.com/office/drawing/2014/main" val="1604896889"/>
                    </a:ext>
                  </a:extLst>
                </a:gridCol>
                <a:gridCol w="1551050">
                  <a:extLst>
                    <a:ext uri="{9D8B030D-6E8A-4147-A177-3AD203B41FA5}">
                      <a16:colId xmlns:a16="http://schemas.microsoft.com/office/drawing/2014/main" val="3052369017"/>
                    </a:ext>
                  </a:extLst>
                </a:gridCol>
              </a:tblGrid>
              <a:tr h="366708">
                <a:tc>
                  <a:txBody>
                    <a:bodyPr/>
                    <a:lstStyle/>
                    <a:p>
                      <a:pPr algn="r"/>
                      <a:r>
                        <a:rPr lang="en-US" dirty="0"/>
                        <a:t>Sound</a:t>
                      </a:r>
                    </a:p>
                  </a:txBody>
                  <a:tcPr/>
                </a:tc>
                <a:tc>
                  <a:txBody>
                    <a:bodyPr/>
                    <a:lstStyle/>
                    <a:p>
                      <a:pPr algn="r"/>
                      <a:r>
                        <a:rPr lang="en-US" dirty="0" err="1"/>
                        <a:t>L</a:t>
                      </a:r>
                      <a:r>
                        <a:rPr lang="en-US" baseline="-25000" dirty="0" err="1"/>
                        <a:t>p</a:t>
                      </a:r>
                      <a:endParaRPr lang="en-US" baseline="-25000" dirty="0"/>
                    </a:p>
                  </a:txBody>
                  <a:tcPr/>
                </a:tc>
                <a:tc>
                  <a:txBody>
                    <a:bodyPr/>
                    <a:lstStyle/>
                    <a:p>
                      <a:pPr algn="r"/>
                      <a:r>
                        <a:rPr lang="en-US" dirty="0"/>
                        <a:t>Power density</a:t>
                      </a:r>
                    </a:p>
                  </a:txBody>
                  <a:tcPr/>
                </a:tc>
                <a:extLst>
                  <a:ext uri="{0D108BD9-81ED-4DB2-BD59-A6C34878D82A}">
                    <a16:rowId xmlns:a16="http://schemas.microsoft.com/office/drawing/2014/main" val="2918556204"/>
                  </a:ext>
                </a:extLst>
              </a:tr>
              <a:tr h="366708">
                <a:tc>
                  <a:txBody>
                    <a:bodyPr/>
                    <a:lstStyle/>
                    <a:p>
                      <a:pPr algn="r"/>
                      <a:r>
                        <a:rPr lang="en-US" dirty="0"/>
                        <a:t>rustling leaves</a:t>
                      </a:r>
                    </a:p>
                  </a:txBody>
                  <a:tcPr/>
                </a:tc>
                <a:tc>
                  <a:txBody>
                    <a:bodyPr/>
                    <a:lstStyle/>
                    <a:p>
                      <a:pPr algn="r"/>
                      <a:r>
                        <a:rPr lang="en-US" dirty="0"/>
                        <a:t>10dB</a:t>
                      </a:r>
                    </a:p>
                  </a:txBody>
                  <a:tcPr/>
                </a:tc>
                <a:tc>
                  <a:txBody>
                    <a:bodyPr/>
                    <a:lstStyle/>
                    <a:p>
                      <a:pPr algn="r"/>
                      <a:r>
                        <a:rPr lang="en-US" dirty="0"/>
                        <a:t>1pW/m</a:t>
                      </a:r>
                      <a:r>
                        <a:rPr lang="en-US" baseline="30000" dirty="0"/>
                        <a:t>2</a:t>
                      </a:r>
                    </a:p>
                  </a:txBody>
                  <a:tcPr/>
                </a:tc>
                <a:extLst>
                  <a:ext uri="{0D108BD9-81ED-4DB2-BD59-A6C34878D82A}">
                    <a16:rowId xmlns:a16="http://schemas.microsoft.com/office/drawing/2014/main" val="2831571941"/>
                  </a:ext>
                </a:extLst>
              </a:tr>
              <a:tr h="366708">
                <a:tc>
                  <a:txBody>
                    <a:bodyPr/>
                    <a:lstStyle/>
                    <a:p>
                      <a:pPr algn="r"/>
                      <a:r>
                        <a:rPr lang="en-US" dirty="0"/>
                        <a:t>broadcast studio</a:t>
                      </a:r>
                    </a:p>
                  </a:txBody>
                  <a:tcPr/>
                </a:tc>
                <a:tc>
                  <a:txBody>
                    <a:bodyPr/>
                    <a:lstStyle/>
                    <a:p>
                      <a:pPr algn="r"/>
                      <a:r>
                        <a:rPr lang="en-US"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1pW/m</a:t>
                      </a:r>
                      <a:r>
                        <a:rPr lang="en-US" baseline="30000" dirty="0"/>
                        <a:t>2</a:t>
                      </a:r>
                    </a:p>
                  </a:txBody>
                  <a:tcPr/>
                </a:tc>
                <a:extLst>
                  <a:ext uri="{0D108BD9-81ED-4DB2-BD59-A6C34878D82A}">
                    <a16:rowId xmlns:a16="http://schemas.microsoft.com/office/drawing/2014/main" val="3501594200"/>
                  </a:ext>
                </a:extLst>
              </a:tr>
              <a:tr h="366708">
                <a:tc>
                  <a:txBody>
                    <a:bodyPr/>
                    <a:lstStyle/>
                    <a:p>
                      <a:pPr algn="r"/>
                      <a:r>
                        <a:rPr lang="en-US" dirty="0"/>
                        <a:t>classroom</a:t>
                      </a:r>
                    </a:p>
                  </a:txBody>
                  <a:tcPr/>
                </a:tc>
                <a:tc>
                  <a:txBody>
                    <a:bodyPr/>
                    <a:lstStyle/>
                    <a:p>
                      <a:pPr algn="r"/>
                      <a:r>
                        <a:rPr lang="en-US"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10nW/m</a:t>
                      </a:r>
                      <a:r>
                        <a:rPr lang="en-US" baseline="30000" dirty="0"/>
                        <a:t>2</a:t>
                      </a:r>
                    </a:p>
                  </a:txBody>
                  <a:tcPr/>
                </a:tc>
                <a:extLst>
                  <a:ext uri="{0D108BD9-81ED-4DB2-BD59-A6C34878D82A}">
                    <a16:rowId xmlns:a16="http://schemas.microsoft.com/office/drawing/2014/main" val="825322132"/>
                  </a:ext>
                </a:extLst>
              </a:tr>
              <a:tr h="366708">
                <a:tc>
                  <a:txBody>
                    <a:bodyPr/>
                    <a:lstStyle/>
                    <a:p>
                      <a:pPr algn="r"/>
                      <a:r>
                        <a:rPr lang="en-US" dirty="0"/>
                        <a:t>heavy truck</a:t>
                      </a:r>
                    </a:p>
                  </a:txBody>
                  <a:tcPr/>
                </a:tc>
                <a:tc>
                  <a:txBody>
                    <a:bodyPr/>
                    <a:lstStyle/>
                    <a:p>
                      <a:pPr algn="r"/>
                      <a:r>
                        <a:rPr lang="en-US"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1nW/m</a:t>
                      </a:r>
                      <a:r>
                        <a:rPr lang="en-US" baseline="30000" dirty="0"/>
                        <a:t>2</a:t>
                      </a:r>
                    </a:p>
                  </a:txBody>
                  <a:tcPr/>
                </a:tc>
                <a:extLst>
                  <a:ext uri="{0D108BD9-81ED-4DB2-BD59-A6C34878D82A}">
                    <a16:rowId xmlns:a16="http://schemas.microsoft.com/office/drawing/2014/main" val="450179944"/>
                  </a:ext>
                </a:extLst>
              </a:tr>
              <a:tr h="366708">
                <a:tc>
                  <a:txBody>
                    <a:bodyPr/>
                    <a:lstStyle/>
                    <a:p>
                      <a:pPr algn="r"/>
                      <a:r>
                        <a:rPr lang="en-US" dirty="0"/>
                        <a:t>Shout at 1m</a:t>
                      </a:r>
                    </a:p>
                  </a:txBody>
                  <a:tcPr/>
                </a:tc>
                <a:tc>
                  <a:txBody>
                    <a:bodyPr/>
                    <a:lstStyle/>
                    <a:p>
                      <a:pPr algn="r"/>
                      <a:r>
                        <a:rPr lang="en-US"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10mW/m</a:t>
                      </a:r>
                      <a:r>
                        <a:rPr lang="en-US" baseline="30000" dirty="0"/>
                        <a:t>2</a:t>
                      </a:r>
                    </a:p>
                  </a:txBody>
                  <a:tcPr/>
                </a:tc>
                <a:extLst>
                  <a:ext uri="{0D108BD9-81ED-4DB2-BD59-A6C34878D82A}">
                    <a16:rowId xmlns:a16="http://schemas.microsoft.com/office/drawing/2014/main" val="2550458144"/>
                  </a:ext>
                </a:extLst>
              </a:tr>
              <a:tr h="366708">
                <a:tc>
                  <a:txBody>
                    <a:bodyPr/>
                    <a:lstStyle/>
                    <a:p>
                      <a:pPr algn="r"/>
                      <a:r>
                        <a:rPr lang="en-US" dirty="0"/>
                        <a:t>jackhammer</a:t>
                      </a:r>
                    </a:p>
                  </a:txBody>
                  <a:tcPr/>
                </a:tc>
                <a:tc>
                  <a:txBody>
                    <a:bodyPr/>
                    <a:lstStyle/>
                    <a:p>
                      <a:pPr algn="r"/>
                      <a:r>
                        <a:rPr lang="en-US"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100mW/m</a:t>
                      </a:r>
                      <a:r>
                        <a:rPr lang="en-US" baseline="30000" dirty="0"/>
                        <a:t>2</a:t>
                      </a:r>
                    </a:p>
                  </a:txBody>
                  <a:tcPr/>
                </a:tc>
                <a:extLst>
                  <a:ext uri="{0D108BD9-81ED-4DB2-BD59-A6C34878D82A}">
                    <a16:rowId xmlns:a16="http://schemas.microsoft.com/office/drawing/2014/main" val="760660990"/>
                  </a:ext>
                </a:extLst>
              </a:tr>
              <a:tr h="366708">
                <a:tc>
                  <a:txBody>
                    <a:bodyPr/>
                    <a:lstStyle/>
                    <a:p>
                      <a:pPr algn="r"/>
                      <a:r>
                        <a:rPr lang="en-US" dirty="0"/>
                        <a:t>jet takeoff at 50m</a:t>
                      </a:r>
                    </a:p>
                  </a:txBody>
                  <a:tcPr/>
                </a:tc>
                <a:tc>
                  <a:txBody>
                    <a:bodyPr/>
                    <a:lstStyle/>
                    <a:p>
                      <a:pPr algn="r"/>
                      <a:r>
                        <a:rPr lang="en-US"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1W/m</a:t>
                      </a:r>
                      <a:r>
                        <a:rPr lang="en-US"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r>
                  <a:rPr lang="en-US" sz="2000" b="0" dirty="0"/>
                  <a:t>Resistors</a:t>
                </a:r>
              </a:p>
              <a:p>
                <a:pPr lvl="1"/>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r>
                  <a:rPr lang="en-US" sz="2000" b="0" dirty="0"/>
                  <a:t>Capacitors</a:t>
                </a:r>
              </a:p>
              <a:p>
                <a:pPr lvl="1"/>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r>
                  <a:rPr lang="en-US" sz="2000" b="0" dirty="0"/>
                  <a:t>Inductors</a:t>
                </a:r>
              </a:p>
              <a:p>
                <a:pPr lvl="1"/>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617937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18: Acoustic Standing Wave</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spTree>
    <p:extLst>
      <p:ext uri="{BB962C8B-B14F-4D97-AF65-F5344CB8AC3E}">
        <p14:creationId xmlns:p14="http://schemas.microsoft.com/office/powerpoint/2010/main" val="39547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
        <p:nvSpPr>
          <p:cNvPr id="13" name="TextBox 12">
            <a:extLst>
              <a:ext uri="{FF2B5EF4-FFF2-40B4-BE49-F238E27FC236}">
                <a16:creationId xmlns:a16="http://schemas.microsoft.com/office/drawing/2014/main" id="{DD3BC3D9-0492-F142-8F2D-FBBDBA7DD330}"/>
              </a:ext>
            </a:extLst>
          </p:cNvPr>
          <p:cNvSpPr txBox="1"/>
          <p:nvPr/>
        </p:nvSpPr>
        <p:spPr>
          <a:xfrm>
            <a:off x="9585330" y="3385028"/>
            <a:ext cx="2466125" cy="369332"/>
          </a:xfrm>
          <a:prstGeom prst="rect">
            <a:avLst/>
          </a:prstGeom>
          <a:noFill/>
        </p:spPr>
        <p:txBody>
          <a:bodyPr wrap="square" rtlCol="0">
            <a:spAutoFit/>
          </a:bodyPr>
          <a:lstStyle/>
          <a:p>
            <a:r>
              <a:rPr lang="en-US" dirty="0"/>
              <a:t>Bipolar source model</a:t>
            </a:r>
          </a:p>
        </p:txBody>
      </p:sp>
      <p:grpSp>
        <p:nvGrpSpPr>
          <p:cNvPr id="5" name="Group 4">
            <a:extLst>
              <a:ext uri="{FF2B5EF4-FFF2-40B4-BE49-F238E27FC236}">
                <a16:creationId xmlns:a16="http://schemas.microsoft.com/office/drawing/2014/main" id="{8E894F9E-C3B8-0048-AF50-4D2D94DD4F0D}"/>
              </a:ext>
            </a:extLst>
          </p:cNvPr>
          <p:cNvGrpSpPr/>
          <p:nvPr/>
        </p:nvGrpSpPr>
        <p:grpSpPr>
          <a:xfrm>
            <a:off x="10028535" y="2193042"/>
            <a:ext cx="1394176" cy="1069937"/>
            <a:chOff x="10028535" y="2193042"/>
            <a:chExt cx="1394176" cy="1069937"/>
          </a:xfrm>
        </p:grpSpPr>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456114" y="2266124"/>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20221" y="186962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456113" y="2881979"/>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03160" y="2360247"/>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28535" y="2424779"/>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31271" y="222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145629" y="1322088"/>
                <a:ext cx="7866742" cy="4681594"/>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PNP types</a:t>
                </a:r>
              </a:p>
              <a:p>
                <a:pPr marL="342900" indent="-342900">
                  <a:buFont typeface="Arial" panose="020B0604020202020204" pitchFamily="34" charset="0"/>
                  <a:buChar char="•"/>
                </a:pPr>
                <a:r>
                  <a:rPr lang="en-US" sz="2000" dirty="0">
                    <a:ea typeface="Arial" charset="0"/>
                    <a:cs typeface="Arial" charset="0"/>
                  </a:rPr>
                  <a:t>Model</a:t>
                </a:r>
              </a:p>
              <a:p>
                <a:pPr marL="800100" lvl="1" indent="-342900">
                  <a:buFont typeface="Arial" panose="020B0604020202020204" pitchFamily="34" charset="0"/>
                  <a:buChar char="•"/>
                </a:pPr>
                <a:r>
                  <a:rPr lang="en-US" sz="2000" dirty="0">
                    <a:cs typeface="Arial" charset="0"/>
                  </a:rPr>
                  <a:t>Conducts when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&gt;.7</m:t>
                    </m:r>
                    <m:r>
                      <a:rPr lang="en-US" sz="2000" b="0" i="1" smtClean="0">
                        <a:latin typeface="Cambria Math" panose="02040503050406030204" pitchFamily="18" charset="0"/>
                        <a:cs typeface="Arial" charset="0"/>
                      </a:rPr>
                      <m:t>𝑉</m:t>
                    </m:r>
                  </m:oMath>
                </a14:m>
                <a:endParaRPr lang="en-US" sz="200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𝛼</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𝑒</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𝛼</m:t>
                        </m:r>
                      </m:num>
                      <m:den>
                        <m:r>
                          <a:rPr lang="en-US" sz="2000" b="0" i="1" smtClean="0">
                            <a:latin typeface="Cambria Math" panose="02040503050406030204" pitchFamily="18" charset="0"/>
                            <a:ea typeface="Cambria Math" panose="02040503050406030204" pitchFamily="18" charset="0"/>
                            <a:cs typeface="Arial" charset="0"/>
                          </a:rPr>
                          <m:t>1−</m:t>
                        </m:r>
                        <m:r>
                          <a:rPr lang="en-US" sz="2000" i="1">
                            <a:latin typeface="Cambria Math" panose="02040503050406030204" pitchFamily="18" charset="0"/>
                            <a:ea typeface="Cambria Math" panose="02040503050406030204" pitchFamily="18" charset="0"/>
                            <a:cs typeface="Arial" charset="0"/>
                          </a:rPr>
                          <m:t>𝛼</m:t>
                        </m:r>
                      </m:den>
                    </m:f>
                  </m:oMath>
                </a14:m>
                <a:endParaRPr lang="en-US" sz="2000" dirty="0">
                  <a:ea typeface="Arial" charset="0"/>
                  <a:cs typeface="Arial" charset="0"/>
                </a:endParaRPr>
              </a:p>
              <a:p>
                <a:pPr marL="800100" lvl="1" indent="-342900">
                  <a:buFont typeface="Arial" panose="020B0604020202020204" pitchFamily="34" charset="0"/>
                  <a:buChar char="•"/>
                </a:pPr>
                <a:r>
                  <a:rPr lang="en-US" sz="2000" dirty="0">
                    <a:ea typeface="Arial" charset="0"/>
                    <a:cs typeface="Arial" charset="0"/>
                  </a:rPr>
                  <a:t>𝛽 ∼ 100</a:t>
                </a:r>
              </a:p>
              <a:p>
                <a:pPr marL="342900" indent="-342900">
                  <a:buFont typeface="Arial" panose="020B0604020202020204" pitchFamily="34" charset="0"/>
                  <a:buChar char="•"/>
                </a:pPr>
                <a:r>
                  <a:rPr lang="en-US" sz="2000"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𝐺</m:t>
                        </m:r>
                      </m:e>
                      <m:sub>
                        <m:r>
                          <a:rPr lang="en-US" sz="2000" i="1">
                            <a:latin typeface="Cambria Math" panose="02040503050406030204" pitchFamily="18" charset="0"/>
                            <a:cs typeface="Arial" charset="0"/>
                          </a:rPr>
                          <m:t>𝑠</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num>
                      <m:den>
                        <m:r>
                          <a:rPr lang="en-US" sz="2000" i="1">
                            <a:latin typeface="Cambria Math" panose="02040503050406030204" pitchFamily="18" charset="0"/>
                            <a:cs typeface="Arial" charset="0"/>
                          </a:rPr>
                          <m:t>15</m:t>
                        </m:r>
                        <m:r>
                          <a:rPr lang="en-US" sz="2000" i="1">
                            <a:latin typeface="Cambria Math" panose="02040503050406030204" pitchFamily="18" charset="0"/>
                            <a:cs typeface="Arial" charset="0"/>
                          </a:rPr>
                          <m:t>𝑚𝑉</m:t>
                        </m:r>
                      </m:den>
                    </m:f>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2</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145629" y="1322088"/>
                <a:ext cx="7866742" cy="4681594"/>
              </a:xfrm>
              <a:prstGeom prst="rect">
                <a:avLst/>
              </a:prstGeom>
              <a:blipFill>
                <a:blip r:embed="rId3"/>
                <a:stretch>
                  <a:fillRect l="-645" t="-813"/>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75455" y="834570"/>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52D9D83-1045-3C40-A3C8-564609D554B8}"/>
              </a:ext>
            </a:extLst>
          </p:cNvPr>
          <p:cNvSpPr txBox="1"/>
          <p:nvPr/>
        </p:nvSpPr>
        <p:spPr>
          <a:xfrm>
            <a:off x="9442269" y="5634350"/>
            <a:ext cx="2654797" cy="369332"/>
          </a:xfrm>
          <a:prstGeom prst="rect">
            <a:avLst/>
          </a:prstGeom>
          <a:noFill/>
        </p:spPr>
        <p:txBody>
          <a:bodyPr wrap="square" rtlCol="0">
            <a:spAutoFit/>
          </a:bodyPr>
          <a:lstStyle/>
          <a:p>
            <a:r>
              <a:rPr lang="en-US" dirty="0"/>
              <a:t>Bipolar equivalent circuit</a:t>
            </a:r>
          </a:p>
        </p:txBody>
      </p:sp>
      <p:grpSp>
        <p:nvGrpSpPr>
          <p:cNvPr id="4" name="Group 3">
            <a:extLst>
              <a:ext uri="{FF2B5EF4-FFF2-40B4-BE49-F238E27FC236}">
                <a16:creationId xmlns:a16="http://schemas.microsoft.com/office/drawing/2014/main" id="{C6FFC49C-A85E-CF44-A0BD-B51E4016EEE7}"/>
              </a:ext>
            </a:extLst>
          </p:cNvPr>
          <p:cNvGrpSpPr/>
          <p:nvPr/>
        </p:nvGrpSpPr>
        <p:grpSpPr>
          <a:xfrm>
            <a:off x="10028535" y="4242441"/>
            <a:ext cx="1575966" cy="1235726"/>
            <a:chOff x="9336522" y="4262361"/>
            <a:chExt cx="1575966" cy="1235726"/>
          </a:xfrm>
        </p:grpSpPr>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0207453" y="4431287"/>
              <a:ext cx="304800" cy="762000"/>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52AF9A5A-07FD-6045-A828-1F2B30E62C3D}"/>
                </a:ext>
              </a:extLst>
            </p:cNvPr>
            <p:cNvSpPr txBox="1"/>
            <p:nvPr/>
          </p:nvSpPr>
          <p:spPr>
            <a:xfrm>
              <a:off x="9754766" y="4595355"/>
              <a:ext cx="309700" cy="307777"/>
            </a:xfrm>
            <a:prstGeom prst="rect">
              <a:avLst/>
            </a:prstGeom>
            <a:noFill/>
          </p:spPr>
          <p:txBody>
            <a:bodyPr wrap="none" rtlCol="0">
              <a:spAutoFit/>
            </a:bodyPr>
            <a:lstStyle/>
            <a:p>
              <a:r>
                <a:rPr lang="en-US" sz="1400" dirty="0" err="1"/>
                <a:t>r</a:t>
              </a:r>
              <a:r>
                <a:rPr lang="en-US" sz="1400" baseline="-25000" dirty="0" err="1">
                  <a:latin typeface="Math1Mono"/>
                </a:rPr>
                <a:t>p</a:t>
              </a:r>
              <a:endParaRPr lang="en-US" sz="1200" baseline="-25000" dirty="0">
                <a:latin typeface="Math1Mono"/>
              </a:endParaRPr>
            </a:p>
          </p:txBody>
        </p:sp>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9597852" y="44617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9674052" y="519328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6DBE2A9C-AD3C-FD43-ACA7-C6F2964947CF}"/>
                </a:ext>
              </a:extLst>
            </p:cNvPr>
            <p:cNvSpPr/>
            <p:nvPr/>
          </p:nvSpPr>
          <p:spPr>
            <a:xfrm>
              <a:off x="963481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053464" y="5204955"/>
              <a:ext cx="1588" cy="21945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D8C7A4D2-666B-E34A-9294-43779923EAE6}"/>
                </a:ext>
              </a:extLst>
            </p:cNvPr>
            <p:cNvSpPr/>
            <p:nvPr/>
          </p:nvSpPr>
          <p:spPr>
            <a:xfrm>
              <a:off x="10000188" y="540089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2E6388-AEDC-A34A-AB9D-0AD8A1B07555}"/>
                </a:ext>
              </a:extLst>
            </p:cNvPr>
            <p:cNvSpPr/>
            <p:nvPr/>
          </p:nvSpPr>
          <p:spPr>
            <a:xfrm>
              <a:off x="10301940" y="43550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9336522" y="4267612"/>
              <a:ext cx="279244" cy="307777"/>
            </a:xfrm>
            <a:prstGeom prst="rect">
              <a:avLst/>
            </a:prstGeom>
            <a:noFill/>
          </p:spPr>
          <p:txBody>
            <a:bodyPr wrap="none" rtlCol="0">
              <a:spAutoFit/>
            </a:bodyPr>
            <a:lstStyle/>
            <a:p>
              <a:r>
                <a:rPr lang="en-US" sz="1400" dirty="0" err="1"/>
                <a:t>b</a:t>
              </a:r>
              <a:endParaRPr lang="en-US" sz="14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126380" y="5204955"/>
              <a:ext cx="261610" cy="276999"/>
            </a:xfrm>
            <a:prstGeom prst="rect">
              <a:avLst/>
            </a:prstGeom>
            <a:noFill/>
          </p:spPr>
          <p:txBody>
            <a:bodyPr wrap="none" rtlCol="0">
              <a:spAutoFit/>
            </a:bodyPr>
            <a:lstStyle/>
            <a:p>
              <a:r>
                <a:rPr lang="en-US" sz="1200" dirty="0" err="1"/>
                <a:t>e</a:t>
              </a:r>
              <a:endParaRPr lang="en-US" sz="1200" baseline="-25000" dirty="0"/>
            </a:p>
          </p:txBody>
        </p:sp>
        <p:sp>
          <p:nvSpPr>
            <p:cNvPr id="39" name="TextBox 38">
              <a:extLst>
                <a:ext uri="{FF2B5EF4-FFF2-40B4-BE49-F238E27FC236}">
                  <a16:creationId xmlns:a16="http://schemas.microsoft.com/office/drawing/2014/main" id="{FDC0E582-8131-C14F-B411-366892158B55}"/>
                </a:ext>
              </a:extLst>
            </p:cNvPr>
            <p:cNvSpPr txBox="1"/>
            <p:nvPr/>
          </p:nvSpPr>
          <p:spPr>
            <a:xfrm>
              <a:off x="10529050" y="4583687"/>
              <a:ext cx="383438" cy="307777"/>
            </a:xfrm>
            <a:prstGeom prst="rect">
              <a:avLst/>
            </a:prstGeom>
            <a:noFill/>
          </p:spPr>
          <p:txBody>
            <a:bodyPr wrap="none" rtlCol="0">
              <a:spAutoFit/>
            </a:bodyPr>
            <a:lstStyle/>
            <a:p>
              <a:r>
                <a:rPr lang="en-US" sz="1400" dirty="0">
                  <a:latin typeface="Math1Mono" charset="2"/>
                  <a:cs typeface="Math1Mono" charset="2"/>
                </a:rPr>
                <a:t>b</a:t>
              </a:r>
              <a:r>
                <a:rPr lang="en-US" sz="1400" dirty="0"/>
                <a:t>i</a:t>
              </a:r>
              <a:r>
                <a:rPr lang="en-US" sz="1400" baseline="-25000" dirty="0"/>
                <a:t>b</a:t>
              </a:r>
              <a:endParaRPr lang="en-US" sz="12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0445365" y="4262361"/>
              <a:ext cx="260008" cy="307777"/>
            </a:xfrm>
            <a:prstGeom prst="rect">
              <a:avLst/>
            </a:prstGeom>
            <a:noFill/>
          </p:spPr>
          <p:txBody>
            <a:bodyPr wrap="none" rtlCol="0">
              <a:spAutoFit/>
            </a:bodyPr>
            <a:lstStyle/>
            <a:p>
              <a:r>
                <a:rPr lang="en-US" sz="1400" dirty="0"/>
                <a:t>c</a:t>
              </a:r>
              <a:endParaRPr lang="en-US" sz="1400" baseline="-25000" dirty="0"/>
            </a:p>
          </p:txBody>
        </p:sp>
      </p:grpSp>
    </p:spTree>
    <p:extLst>
      <p:ext uri="{BB962C8B-B14F-4D97-AF65-F5344CB8AC3E}">
        <p14:creationId xmlns:p14="http://schemas.microsoft.com/office/powerpoint/2010/main" val="3868137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849254" y="2037884"/>
            <a:ext cx="7940363" cy="3888357"/>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0" indent="0" algn="l">
              <a:buNone/>
            </a:pPr>
            <a:endParaRPr lang="en-US" sz="2000" dirty="0">
              <a:latin typeface="Arial" charset="0"/>
              <a:ea typeface="Arial" charset="0"/>
              <a:cs typeface="Arial" charset="0"/>
            </a:endParaRPr>
          </a:p>
          <a:p>
            <a:pPr marL="914400" lvl="1" indent="-457200">
              <a:buFont typeface="+mj-lt"/>
              <a:buAutoNum type="arabicPeriod"/>
            </a:pPr>
            <a:r>
              <a:rPr lang="en-US" sz="2000" dirty="0">
                <a:latin typeface="Arial" charset="0"/>
                <a:ea typeface="Arial" charset="0"/>
                <a:cs typeface="Arial" charset="0"/>
              </a:rPr>
              <a:t>Pick the supply voltage V</a:t>
            </a:r>
            <a:r>
              <a:rPr lang="en-US" sz="2000" baseline="-25000" dirty="0">
                <a:latin typeface="Arial" charset="0"/>
                <a:ea typeface="Arial" charset="0"/>
                <a:cs typeface="Arial" charset="0"/>
              </a:rPr>
              <a:t>cc</a:t>
            </a:r>
            <a:r>
              <a:rPr lang="en-US" sz="2000" dirty="0">
                <a:latin typeface="Arial" charset="0"/>
                <a:ea typeface="Arial" charset="0"/>
                <a:cs typeface="Arial" charset="0"/>
              </a:rPr>
              <a:t>=12V.</a:t>
            </a:r>
          </a:p>
          <a:p>
            <a:pPr marL="914400" lvl="1" indent="-457200">
              <a:buFont typeface="+mj-lt"/>
              <a:buAutoNum type="arabicPeriod"/>
            </a:pPr>
            <a:r>
              <a:rPr lang="en-US" sz="2000" dirty="0">
                <a:latin typeface="Arial" charset="0"/>
                <a:ea typeface="Arial" charset="0"/>
                <a:cs typeface="Arial" charset="0"/>
              </a:rPr>
              <a:t>Choose a gain (amplification factor), A = 5.</a:t>
            </a:r>
          </a:p>
          <a:p>
            <a:pPr marL="914400" lvl="1" indent="-457200">
              <a:buFont typeface="+mj-lt"/>
              <a:buAutoNum type="arabicPeriod"/>
            </a:pPr>
            <a:r>
              <a:rPr lang="en-US" sz="2000" dirty="0">
                <a:latin typeface="Arial" charset="0"/>
                <a:ea typeface="Arial" charset="0"/>
                <a:cs typeface="Arial" charset="0"/>
              </a:rPr>
              <a:t>Choose the “Q point” of the conducting transistor (4mA).</a:t>
            </a:r>
          </a:p>
          <a:p>
            <a:pPr marL="914400" lvl="1" indent="-457200">
              <a:buFont typeface="+mj-lt"/>
              <a:buAutoNum type="arabicPeriod"/>
            </a:pPr>
            <a:r>
              <a:rPr lang="en-US" sz="2000" dirty="0">
                <a:latin typeface="Arial" charset="0"/>
                <a:ea typeface="Arial" charset="0"/>
                <a:cs typeface="Arial" charset="0"/>
              </a:rPr>
              <a:t>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err="1">
                <a:latin typeface="Arial" charset="0"/>
                <a:ea typeface="Arial" charset="0"/>
                <a:cs typeface="Arial" charset="0"/>
              </a:rPr>
              <a:t>∙R</a:t>
            </a:r>
            <a:r>
              <a:rPr lang="en-US" sz="2000" baseline="-25000" dirty="0" err="1">
                <a:latin typeface="Arial" charset="0"/>
                <a:ea typeface="Arial" charset="0"/>
                <a:cs typeface="Arial" charset="0"/>
              </a:rPr>
              <a:t>C</a:t>
            </a:r>
            <a:r>
              <a:rPr lang="en-US" sz="2000" dirty="0">
                <a:latin typeface="Arial" charset="0"/>
                <a:ea typeface="Arial" charset="0"/>
                <a:cs typeface="Arial" charset="0"/>
              </a:rPr>
              <a:t>) +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E</a:t>
            </a:r>
            <a:r>
              <a:rPr lang="en-US" sz="2000" dirty="0">
                <a:latin typeface="Arial" charset="0"/>
                <a:ea typeface="Arial" charset="0"/>
                <a:cs typeface="Arial" charset="0"/>
              </a:rPr>
              <a:t> ∼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 with </a:t>
            </a:r>
            <a:r>
              <a:rPr lang="en-US" sz="2000" dirty="0" err="1">
                <a:latin typeface="Arial" charset="0"/>
                <a:ea typeface="Arial" charset="0"/>
                <a:cs typeface="Arial" charset="0"/>
              </a:rPr>
              <a:t>i</a:t>
            </a:r>
            <a:r>
              <a:rPr lang="en-US" sz="2000" baseline="-25000" dirty="0" err="1">
                <a:latin typeface="Arial" charset="0"/>
                <a:ea typeface="Arial" charset="0"/>
                <a:cs typeface="Arial" charset="0"/>
              </a:rPr>
              <a:t>c</a:t>
            </a:r>
            <a:r>
              <a:rPr lang="en-US" sz="2000" dirty="0">
                <a:latin typeface="Arial" charset="0"/>
                <a:ea typeface="Arial" charset="0"/>
                <a:cs typeface="Arial" charset="0"/>
              </a:rPr>
              <a:t>=4mA.  We get (R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 (V</a:t>
            </a:r>
            <a:r>
              <a:rPr lang="en-US" sz="2000" baseline="-25000" dirty="0">
                <a:latin typeface="Arial" charset="0"/>
                <a:ea typeface="Arial" charset="0"/>
                <a:cs typeface="Arial" charset="0"/>
              </a:rPr>
              <a:t>cc </a:t>
            </a:r>
            <a:r>
              <a:rPr lang="en-US" sz="2000" dirty="0">
                <a:latin typeface="Arial" charset="0"/>
                <a:ea typeface="Arial" charset="0"/>
                <a:cs typeface="Arial" charset="0"/>
              </a:rPr>
              <a:t>- </a:t>
            </a:r>
            <a:r>
              <a:rPr lang="en-US" sz="2000" dirty="0" err="1">
                <a:latin typeface="Arial" charset="0"/>
                <a:ea typeface="Arial" charset="0"/>
                <a:cs typeface="Arial" charset="0"/>
              </a:rPr>
              <a:t>V</a:t>
            </a:r>
            <a:r>
              <a:rPr lang="en-US" sz="2000" baseline="-25000" dirty="0" err="1">
                <a:latin typeface="Arial" charset="0"/>
                <a:ea typeface="Arial" charset="0"/>
                <a:cs typeface="Arial" charset="0"/>
              </a:rPr>
              <a:t>ce</a:t>
            </a:r>
            <a:r>
              <a:rPr lang="en-US" sz="2000" dirty="0">
                <a:latin typeface="Arial" charset="0"/>
                <a:ea typeface="Arial" charset="0"/>
                <a:cs typeface="Arial" charset="0"/>
              </a:rPr>
              <a:t>)/(4mA) =1.75 k𝝮.</a:t>
            </a:r>
          </a:p>
          <a:p>
            <a:pPr marL="914400" lvl="1" indent="-457200">
              <a:buFont typeface="+mj-lt"/>
              <a:buAutoNum type="arabicPeriod"/>
            </a:pPr>
            <a:r>
              <a:rPr lang="en-US" sz="2000" dirty="0">
                <a:latin typeface="Arial" charset="0"/>
                <a:ea typeface="Arial" charset="0"/>
                <a:cs typeface="Arial" charset="0"/>
              </a:rPr>
              <a:t>Since A = 5 and A=R</a:t>
            </a:r>
            <a:r>
              <a:rPr lang="en-US" sz="2000" baseline="-25000" dirty="0">
                <a:latin typeface="Arial" charset="0"/>
                <a:ea typeface="Arial" charset="0"/>
                <a:cs typeface="Arial" charset="0"/>
              </a:rPr>
              <a:t>C</a:t>
            </a:r>
            <a:r>
              <a:rPr lang="en-US" sz="2000" dirty="0">
                <a:latin typeface="Arial" charset="0"/>
                <a:ea typeface="Arial" charset="0"/>
                <a:cs typeface="Arial" charset="0"/>
              </a:rPr>
              <a:t>/R</a:t>
            </a:r>
            <a:r>
              <a:rPr lang="en-US" sz="2000" baseline="-25000" dirty="0">
                <a:latin typeface="Arial" charset="0"/>
                <a:ea typeface="Arial" charset="0"/>
                <a:cs typeface="Arial" charset="0"/>
              </a:rPr>
              <a:t>E</a:t>
            </a:r>
            <a:r>
              <a:rPr lang="en-US" sz="2000" dirty="0">
                <a:latin typeface="Arial" charset="0"/>
                <a:ea typeface="Arial" charset="0"/>
                <a:cs typeface="Arial" charset="0"/>
              </a:rPr>
              <a:t>, R</a:t>
            </a:r>
            <a:r>
              <a:rPr lang="en-US" sz="2000" baseline="-25000" dirty="0">
                <a:latin typeface="Arial" charset="0"/>
                <a:ea typeface="Arial" charset="0"/>
                <a:cs typeface="Arial" charset="0"/>
              </a:rPr>
              <a:t>C</a:t>
            </a:r>
            <a:r>
              <a:rPr lang="en-US" sz="2000" dirty="0">
                <a:latin typeface="Arial" charset="0"/>
                <a:ea typeface="Arial" charset="0"/>
                <a:cs typeface="Arial" charset="0"/>
              </a:rPr>
              <a:t>= 5 R</a:t>
            </a:r>
            <a:r>
              <a:rPr lang="en-US" sz="2000" baseline="-25000" dirty="0">
                <a:latin typeface="Arial" charset="0"/>
                <a:ea typeface="Arial" charset="0"/>
                <a:cs typeface="Arial" charset="0"/>
              </a:rPr>
              <a:t>E</a:t>
            </a:r>
            <a:r>
              <a:rPr lang="en-US" sz="2000" dirty="0">
                <a:latin typeface="Arial" charset="0"/>
                <a:ea typeface="Arial" charset="0"/>
                <a:cs typeface="Arial" charset="0"/>
              </a:rPr>
              <a:t> so R</a:t>
            </a:r>
            <a:r>
              <a:rPr lang="en-US" sz="2000" baseline="-25000" dirty="0">
                <a:latin typeface="Arial" charset="0"/>
                <a:ea typeface="Arial" charset="0"/>
                <a:cs typeface="Arial" charset="0"/>
              </a:rPr>
              <a:t>E</a:t>
            </a:r>
            <a:r>
              <a:rPr lang="en-US" sz="2000" dirty="0">
                <a:latin typeface="Arial" charset="0"/>
                <a:ea typeface="Arial" charset="0"/>
                <a:cs typeface="Arial" charset="0"/>
              </a:rPr>
              <a:t> ∼ 270 𝝮 (this is a standard resistor value) and R</a:t>
            </a:r>
            <a:r>
              <a:rPr lang="en-US" sz="2000" baseline="-25000" dirty="0">
                <a:latin typeface="Arial" charset="0"/>
                <a:ea typeface="Arial" charset="0"/>
                <a:cs typeface="Arial" charset="0"/>
              </a:rPr>
              <a:t>C</a:t>
            </a:r>
            <a:r>
              <a:rPr lang="en-US" sz="2000" dirty="0">
                <a:latin typeface="Arial" charset="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58" name="Group 57">
            <a:extLst>
              <a:ext uri="{FF2B5EF4-FFF2-40B4-BE49-F238E27FC236}">
                <a16:creationId xmlns:a16="http://schemas.microsoft.com/office/drawing/2014/main" id="{E99D4DD0-31D8-0C48-8570-FCBEAD4B57A4}"/>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3753" y="1381899"/>
            <a:ext cx="6858967" cy="3924109"/>
          </a:xfrm>
        </p:spPr>
        <p:txBody>
          <a:bodyPr>
            <a:noAutofit/>
          </a:bodyPr>
          <a:lstStyle/>
          <a:p>
            <a:pPr marL="457200" indent="-457200" algn="l">
              <a:buFont typeface="+mj-lt"/>
              <a:buAutoNum type="arabicPeriod" startAt="6"/>
            </a:pPr>
            <a:r>
              <a:rPr lang="en-US" sz="2000" dirty="0">
                <a:ea typeface="Arial" charset="0"/>
                <a:cs typeface="Arial" charset="0"/>
              </a:rPr>
              <a:t>i</a:t>
            </a:r>
            <a:r>
              <a:rPr lang="en-US" sz="2000" baseline="-25000" dirty="0">
                <a:ea typeface="Arial" charset="0"/>
                <a:cs typeface="Arial" charset="0"/>
              </a:rPr>
              <a:t>b</a:t>
            </a:r>
            <a:r>
              <a:rPr lang="en-US" sz="2000" dirty="0">
                <a:ea typeface="Arial" charset="0"/>
                <a:cs typeface="Arial" charset="0"/>
              </a:rPr>
              <a:t> = 4mA/𝛽 = 27 𝝁A.</a:t>
            </a:r>
          </a:p>
          <a:p>
            <a:pPr marL="457200" indent="-457200" algn="l">
              <a:buFont typeface="+mj-lt"/>
              <a:buAutoNum type="arabicPeriod" startAt="6"/>
            </a:pPr>
            <a:r>
              <a:rPr lang="en-US" sz="2000" dirty="0">
                <a:ea typeface="Arial" charset="0"/>
                <a:cs typeface="Arial" charset="0"/>
              </a:rPr>
              <a:t>Since </a:t>
            </a: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greater than .7V throughout the input signal range, we want the voltage across R</a:t>
            </a:r>
            <a:r>
              <a:rPr lang="en-US" sz="2000" baseline="-25000" dirty="0">
                <a:ea typeface="Arial" charset="0"/>
                <a:cs typeface="Arial" charset="0"/>
              </a:rPr>
              <a:t>2 </a:t>
            </a:r>
            <a:r>
              <a:rPr lang="en-US" sz="2000" dirty="0">
                <a:ea typeface="Arial" charset="0"/>
                <a:cs typeface="Arial" charset="0"/>
              </a:rPr>
              <a:t>to satisfy </a:t>
            </a:r>
            <a:r>
              <a:rPr lang="en-US" sz="2000" dirty="0" err="1">
                <a:ea typeface="Arial" charset="0"/>
                <a:cs typeface="Arial" charset="0"/>
              </a:rPr>
              <a:t>V</a:t>
            </a:r>
            <a:r>
              <a:rPr lang="en-US" sz="2000" baseline="-25000" dirty="0" err="1">
                <a:ea typeface="Arial" charset="0"/>
                <a:cs typeface="Arial" charset="0"/>
              </a:rPr>
              <a:t>be</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E</a:t>
            </a:r>
            <a:r>
              <a:rPr lang="en-US" sz="2000" dirty="0">
                <a:ea typeface="Arial" charset="0"/>
                <a:cs typeface="Arial" charset="0"/>
              </a:rPr>
              <a:t> = 1.8V.</a:t>
            </a:r>
          </a:p>
          <a:p>
            <a:pPr marL="457200" indent="-457200" algn="l">
              <a:buFont typeface="+mj-lt"/>
              <a:buAutoNum type="arabicPeriod" startAt="6"/>
            </a:pPr>
            <a:r>
              <a:rPr lang="en-US" sz="2000" dirty="0">
                <a:ea typeface="Arial" charset="0"/>
                <a:cs typeface="Arial" charset="0"/>
              </a:rPr>
              <a:t>We insert a voltage divider consisting of R</a:t>
            </a:r>
            <a:r>
              <a:rPr lang="en-US" sz="2000" baseline="-25000" dirty="0">
                <a:ea typeface="Arial" charset="0"/>
                <a:cs typeface="Arial" charset="0"/>
              </a:rPr>
              <a:t>1</a:t>
            </a:r>
            <a:r>
              <a:rPr lang="en-US" sz="2000" dirty="0">
                <a:ea typeface="Arial" charset="0"/>
                <a:cs typeface="Arial" charset="0"/>
              </a:rPr>
              <a:t> and R</a:t>
            </a:r>
            <a:r>
              <a:rPr lang="en-US" sz="2000" baseline="-25000" dirty="0">
                <a:ea typeface="Arial" charset="0"/>
                <a:cs typeface="Arial" charset="0"/>
              </a:rPr>
              <a:t>2, </a:t>
            </a:r>
            <a:r>
              <a:rPr lang="en-US" sz="2000" dirty="0">
                <a:ea typeface="Arial" charset="0"/>
                <a:cs typeface="Arial" charset="0"/>
              </a:rPr>
              <a:t>so that R</a:t>
            </a:r>
            <a:r>
              <a:rPr lang="en-US" sz="2000" baseline="-25000" dirty="0">
                <a:ea typeface="Arial" charset="0"/>
                <a:cs typeface="Arial" charset="0"/>
              </a:rPr>
              <a:t>1</a:t>
            </a:r>
            <a:r>
              <a:rPr lang="en-US" sz="2000" dirty="0">
                <a:ea typeface="Arial" charset="0"/>
                <a:cs typeface="Arial" charset="0"/>
              </a:rPr>
              <a:t>= (12-1.8)/270 𝝁A ∼ 39 k𝝮.</a:t>
            </a:r>
          </a:p>
          <a:p>
            <a:pPr marL="457200" indent="-457200" algn="l">
              <a:buFont typeface="+mj-lt"/>
              <a:buAutoNum type="arabicPeriod" startAt="6"/>
            </a:pPr>
            <a:r>
              <a:rPr lang="en-US" sz="2000" dirty="0">
                <a:ea typeface="Arial" charset="0"/>
                <a:cs typeface="Arial" charset="0"/>
              </a:rPr>
              <a:t>C</a:t>
            </a:r>
            <a:r>
              <a:rPr lang="en-US" sz="2000" baseline="-25000" dirty="0">
                <a:ea typeface="Arial" charset="0"/>
                <a:cs typeface="Arial" charset="0"/>
              </a:rPr>
              <a:t>o</a:t>
            </a:r>
            <a:r>
              <a:rPr lang="en-US" sz="2000" dirty="0">
                <a:ea typeface="Arial" charset="0"/>
                <a:cs typeface="Arial" charset="0"/>
              </a:rPr>
              <a:t> and C</a:t>
            </a:r>
            <a:r>
              <a:rPr lang="en-US" sz="2000" baseline="-25000" dirty="0">
                <a:ea typeface="Arial" charset="0"/>
                <a:cs typeface="Arial" charset="0"/>
              </a:rPr>
              <a:t>i</a:t>
            </a:r>
            <a:r>
              <a:rPr lang="en-US" sz="2000" dirty="0">
                <a:ea typeface="Arial" charset="0"/>
                <a:cs typeface="Arial" charset="0"/>
              </a:rPr>
              <a:t> are picked to offer small resistance to the frequency range we’re interested in and C</a:t>
            </a:r>
            <a:r>
              <a:rPr lang="en-US" sz="2000" baseline="-25000" dirty="0">
                <a:ea typeface="Arial" charset="0"/>
                <a:cs typeface="Arial" charset="0"/>
              </a:rPr>
              <a:t>o</a:t>
            </a:r>
            <a:r>
              <a:rPr lang="en-US" sz="2000" dirty="0">
                <a:ea typeface="Arial" charset="0"/>
                <a:cs typeface="Arial" charset="0"/>
              </a:rPr>
              <a:t> = C</a:t>
            </a:r>
            <a:r>
              <a:rPr lang="en-US" sz="2000" baseline="-25000" dirty="0">
                <a:ea typeface="Arial" charset="0"/>
                <a:cs typeface="Arial" charset="0"/>
              </a:rPr>
              <a:t>i</a:t>
            </a:r>
            <a:r>
              <a:rPr lang="en-US" sz="2000" dirty="0">
                <a:ea typeface="Arial" charset="0"/>
                <a:cs typeface="Arial" charset="0"/>
              </a:rPr>
              <a:t> = 5 𝝁F. </a:t>
            </a:r>
          </a:p>
          <a:p>
            <a:pPr algn="l"/>
            <a:r>
              <a:rPr lang="en-US" sz="2000" dirty="0">
                <a:ea typeface="Arial" charset="0"/>
                <a:cs typeface="Arial" charset="0"/>
              </a:rPr>
              <a:t>I haven’t explained why we want R</a:t>
            </a:r>
            <a:r>
              <a:rPr lang="en-US" sz="2000" baseline="-25000" dirty="0">
                <a:ea typeface="Arial" charset="0"/>
                <a:cs typeface="Arial" charset="0"/>
              </a:rPr>
              <a:t>E</a:t>
            </a:r>
            <a:r>
              <a:rPr lang="en-US" sz="2000" dirty="0">
                <a:ea typeface="Arial" charset="0"/>
                <a:cs typeface="Arial" charset="0"/>
              </a:rPr>
              <a:t> but it provides thermal stability for the transistor over the range we care about.  The fact that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 </a:t>
            </a:r>
            <a:r>
              <a:rPr lang="en-US" sz="20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60" name="Group 59">
            <a:extLst>
              <a:ext uri="{FF2B5EF4-FFF2-40B4-BE49-F238E27FC236}">
                <a16:creationId xmlns:a16="http://schemas.microsoft.com/office/drawing/2014/main" id="{7E3E816B-9311-D745-B613-B08BBD3E9BA2}"/>
              </a:ext>
            </a:extLst>
          </p:cNvPr>
          <p:cNvGrpSpPr/>
          <p:nvPr/>
        </p:nvGrpSpPr>
        <p:grpSpPr>
          <a:xfrm>
            <a:off x="75080" y="2317331"/>
            <a:ext cx="3617970" cy="2811732"/>
            <a:chOff x="75080" y="2317331"/>
            <a:chExt cx="3617970" cy="2811732"/>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131802" cy="338554"/>
          </a:xfrm>
          <a:prstGeom prst="rect">
            <a:avLst/>
          </a:prstGeom>
          <a:noFill/>
        </p:spPr>
        <p:txBody>
          <a:bodyPr wrap="none" rtlCol="0">
            <a:spAutoFit/>
          </a:bodyPr>
          <a:lstStyle/>
          <a:p>
            <a:r>
              <a:rPr lang="en-US" sz="1600" dirty="0"/>
              <a:t>Common collector amp</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95" name="TextBox 94">
            <a:extLst>
              <a:ext uri="{FF2B5EF4-FFF2-40B4-BE49-F238E27FC236}">
                <a16:creationId xmlns:a16="http://schemas.microsoft.com/office/drawing/2014/main" id="{B3ADBC0A-8B56-E040-834F-E2C6DB0E33DD}"/>
              </a:ext>
            </a:extLst>
          </p:cNvPr>
          <p:cNvSpPr txBox="1"/>
          <p:nvPr/>
        </p:nvSpPr>
        <p:spPr>
          <a:xfrm>
            <a:off x="117992" y="4253329"/>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201079" y="2702901"/>
            <a:ext cx="1524102" cy="307777"/>
          </a:xfrm>
          <a:prstGeom prst="rect">
            <a:avLst/>
          </a:prstGeom>
          <a:noFill/>
        </p:spPr>
        <p:txBody>
          <a:bodyPr wrap="square" rtlCol="0">
            <a:spAutoFit/>
          </a:bodyPr>
          <a:lstStyle/>
          <a:p>
            <a:r>
              <a:rPr lang="en-US" sz="1400" dirty="0"/>
              <a:t>C</a:t>
            </a:r>
            <a:r>
              <a:rPr lang="en-US" sz="1400" baseline="-25000" dirty="0"/>
              <a:t>o</a:t>
            </a:r>
            <a:endParaRPr lang="en-US" sz="1200" baseline="30000" dirty="0"/>
          </a:p>
        </p:txBody>
      </p:sp>
      <p:grpSp>
        <p:nvGrpSpPr>
          <p:cNvPr id="58" name="Group 57">
            <a:extLst>
              <a:ext uri="{FF2B5EF4-FFF2-40B4-BE49-F238E27FC236}">
                <a16:creationId xmlns:a16="http://schemas.microsoft.com/office/drawing/2014/main" id="{D9D15B13-0FFF-8A44-B339-8C441B95A687}"/>
              </a:ext>
            </a:extLst>
          </p:cNvPr>
          <p:cNvGrpSpPr/>
          <p:nvPr/>
        </p:nvGrpSpPr>
        <p:grpSpPr>
          <a:xfrm>
            <a:off x="130676" y="1417709"/>
            <a:ext cx="2740916" cy="2811732"/>
            <a:chOff x="130676" y="1417709"/>
            <a:chExt cx="2740916" cy="2811732"/>
          </a:xfrm>
        </p:grpSpPr>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603576" y="2613573"/>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486126" y="2932658"/>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095726" y="291682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486126" y="3539641"/>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867126" y="2537373"/>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471796" y="21868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1984576" y="2613573"/>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549440" y="18874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561488" y="1881004"/>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1804743" y="1718880"/>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067991" y="3370881"/>
              <a:ext cx="400505" cy="276999"/>
            </a:xfrm>
            <a:prstGeom prst="rect">
              <a:avLst/>
            </a:prstGeom>
            <a:noFill/>
          </p:spPr>
          <p:txBody>
            <a:bodyPr wrap="square" rtlCol="0">
              <a:spAutoFit/>
            </a:bodyPr>
            <a:lstStyle/>
            <a:p>
              <a:r>
                <a:rPr lang="en-US" sz="1200" dirty="0"/>
                <a:t>R</a:t>
              </a:r>
              <a:r>
                <a:rPr lang="en-US" sz="1200" baseline="-25000" dirty="0"/>
                <a:t>E</a:t>
              </a:r>
            </a:p>
          </p:txBody>
        </p:sp>
        <p:sp>
          <p:nvSpPr>
            <p:cNvPr id="107" name="TextBox 106">
              <a:extLst>
                <a:ext uri="{FF2B5EF4-FFF2-40B4-BE49-F238E27FC236}">
                  <a16:creationId xmlns:a16="http://schemas.microsoft.com/office/drawing/2014/main" id="{84616DF3-81B3-5F44-9074-428DABDBC284}"/>
                </a:ext>
              </a:extLst>
            </p:cNvPr>
            <p:cNvSpPr txBox="1"/>
            <p:nvPr/>
          </p:nvSpPr>
          <p:spPr>
            <a:xfrm>
              <a:off x="1100478" y="2201775"/>
              <a:ext cx="475159" cy="307777"/>
            </a:xfrm>
            <a:prstGeom prst="rect">
              <a:avLst/>
            </a:prstGeom>
            <a:noFill/>
          </p:spPr>
          <p:txBody>
            <a:bodyPr wrap="square" rtlCol="0">
              <a:spAutoFit/>
            </a:bodyPr>
            <a:lstStyle/>
            <a:p>
              <a:r>
                <a:rPr lang="en-US" sz="1400" dirty="0"/>
                <a:t>R</a:t>
              </a:r>
              <a:r>
                <a:rPr lang="en-US" sz="1400" baseline="-25000" dirty="0"/>
                <a:t>1</a:t>
              </a:r>
              <a:endParaRPr lang="en-US" sz="1200" dirty="0"/>
            </a:p>
          </p:txBody>
        </p:sp>
        <p:sp>
          <p:nvSpPr>
            <p:cNvPr id="108" name="TextBox 107">
              <a:extLst>
                <a:ext uri="{FF2B5EF4-FFF2-40B4-BE49-F238E27FC236}">
                  <a16:creationId xmlns:a16="http://schemas.microsoft.com/office/drawing/2014/main" id="{8E8EEE92-DC01-9441-8EB5-02BA98217252}"/>
                </a:ext>
              </a:extLst>
            </p:cNvPr>
            <p:cNvSpPr txBox="1"/>
            <p:nvPr/>
          </p:nvSpPr>
          <p:spPr>
            <a:xfrm>
              <a:off x="675484" y="2472841"/>
              <a:ext cx="748308" cy="307777"/>
            </a:xfrm>
            <a:prstGeom prst="rect">
              <a:avLst/>
            </a:prstGeom>
            <a:noFill/>
          </p:spPr>
          <p:txBody>
            <a:bodyPr wrap="square" rtlCol="0">
              <a:spAutoFit/>
            </a:bodyPr>
            <a:lstStyle/>
            <a:p>
              <a:r>
                <a:rPr lang="en-US" sz="1400" dirty="0" err="1"/>
                <a:t>C</a:t>
              </a:r>
              <a:r>
                <a:rPr lang="en-US" sz="1400" baseline="-25000" dirty="0" err="1"/>
                <a:t>i</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1849125" y="3848441"/>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437484" y="29300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1915004" y="315864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513683" y="3844441"/>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p:nvPr/>
          </p:nvCxnSpPr>
          <p:spPr>
            <a:xfrm rot="5400000" flipH="1" flipV="1">
              <a:off x="1415095" y="3751314"/>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234560" y="2789309"/>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603750" y="3795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097681" y="3158641"/>
              <a:ext cx="404595" cy="307777"/>
            </a:xfrm>
            <a:prstGeom prst="rect">
              <a:avLst/>
            </a:prstGeom>
            <a:noFill/>
          </p:spPr>
          <p:txBody>
            <a:bodyPr wrap="square" rtlCol="0">
              <a:spAutoFit/>
            </a:bodyPr>
            <a:lstStyle/>
            <a:p>
              <a:r>
                <a:rPr lang="en-US" sz="1400" dirty="0"/>
                <a:t>R</a:t>
              </a:r>
              <a:r>
                <a:rPr lang="en-US" sz="14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1912590" y="145709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130676" y="3082441"/>
              <a:ext cx="366920" cy="338554"/>
            </a:xfrm>
            <a:prstGeom prst="rect">
              <a:avLst/>
            </a:prstGeom>
            <a:noFill/>
          </p:spPr>
          <p:txBody>
            <a:bodyPr wrap="square" rtlCol="0">
              <a:spAutoFit/>
            </a:bodyPr>
            <a:lstStyle/>
            <a:p>
              <a:r>
                <a:rPr lang="en-US" sz="1600" dirty="0" err="1"/>
                <a:t>v</a:t>
              </a:r>
              <a:r>
                <a:rPr lang="en-US" sz="1600" baseline="-25000" dirty="0" err="1"/>
                <a:t>s</a:t>
              </a:r>
              <a:endParaRPr lang="en-US" sz="1600" baseline="-25000" dirty="0"/>
            </a:p>
          </p:txBody>
        </p:sp>
        <p:sp>
          <p:nvSpPr>
            <p:cNvPr id="129" name="TextBox 128">
              <a:extLst>
                <a:ext uri="{FF2B5EF4-FFF2-40B4-BE49-F238E27FC236}">
                  <a16:creationId xmlns:a16="http://schemas.microsoft.com/office/drawing/2014/main" id="{9FA35B8F-EDE4-3141-8856-4122BD927FB3}"/>
                </a:ext>
              </a:extLst>
            </p:cNvPr>
            <p:cNvSpPr txBox="1"/>
            <p:nvPr/>
          </p:nvSpPr>
          <p:spPr>
            <a:xfrm>
              <a:off x="2139982" y="1417709"/>
              <a:ext cx="415498"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131" name="Oval 130">
              <a:extLst>
                <a:ext uri="{FF2B5EF4-FFF2-40B4-BE49-F238E27FC236}">
                  <a16:creationId xmlns:a16="http://schemas.microsoft.com/office/drawing/2014/main" id="{9358CD97-51B8-6540-AB50-372695644517}"/>
                </a:ext>
              </a:extLst>
            </p:cNvPr>
            <p:cNvSpPr/>
            <p:nvPr/>
          </p:nvSpPr>
          <p:spPr>
            <a:xfrm>
              <a:off x="2756150" y="309410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373104" y="1873909"/>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2812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92198" y="1425426"/>
                <a:ext cx="7940363" cy="3888357"/>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92198" y="1425426"/>
                <a:ext cx="7940363" cy="3888357"/>
              </a:xfrm>
              <a:blipFill>
                <a:blip r:embed="rId3"/>
                <a:stretch>
                  <a:fillRect l="-639" t="-3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94" name="TextBox 93">
            <a:extLst>
              <a:ext uri="{FF2B5EF4-FFF2-40B4-BE49-F238E27FC236}">
                <a16:creationId xmlns:a16="http://schemas.microsoft.com/office/drawing/2014/main" id="{B18A0DE3-6490-8943-8BF2-9C500D124847}"/>
              </a:ext>
            </a:extLst>
          </p:cNvPr>
          <p:cNvSpPr txBox="1"/>
          <p:nvPr/>
        </p:nvSpPr>
        <p:spPr>
          <a:xfrm>
            <a:off x="732345" y="5844302"/>
            <a:ext cx="2002471" cy="369332"/>
          </a:xfrm>
          <a:prstGeom prst="rect">
            <a:avLst/>
          </a:prstGeom>
          <a:noFill/>
        </p:spPr>
        <p:txBody>
          <a:bodyPr wrap="none" rtlCol="0">
            <a:spAutoFit/>
          </a:bodyPr>
          <a:lstStyle/>
          <a:p>
            <a:r>
              <a:rPr lang="en-US" dirty="0"/>
              <a:t>Common base amp</a:t>
            </a:r>
          </a:p>
        </p:txBody>
      </p:sp>
      <p:grpSp>
        <p:nvGrpSpPr>
          <p:cNvPr id="58" name="Group 57">
            <a:extLst>
              <a:ext uri="{FF2B5EF4-FFF2-40B4-BE49-F238E27FC236}">
                <a16:creationId xmlns:a16="http://schemas.microsoft.com/office/drawing/2014/main" id="{D40F0F23-D074-C94B-A205-22F70A34DABF}"/>
              </a:ext>
            </a:extLst>
          </p:cNvPr>
          <p:cNvGrpSpPr/>
          <p:nvPr/>
        </p:nvGrpSpPr>
        <p:grpSpPr>
          <a:xfrm>
            <a:off x="75080" y="2290071"/>
            <a:ext cx="3939631" cy="2863406"/>
            <a:chOff x="75080" y="2290071"/>
            <a:chExt cx="3939631" cy="2863406"/>
          </a:xfrm>
        </p:grpSpPr>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216622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66501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27461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64629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103349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66597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103418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22006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90447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98608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328911"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805872"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54455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62450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40731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709911"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786111"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97120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105247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37625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89577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90642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96931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39957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50742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73481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55216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55647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22010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98654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34672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28450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92617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32312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91887" y="1235983"/>
                <a:ext cx="1110083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JFET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𝑑𝑠𝑠</m:t>
                            </m:r>
                          </m:sub>
                        </m:sSub>
                      </m:num>
                      <m:den>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𝑑𝑠</m:t>
                            </m:r>
                          </m:sub>
                        </m:sSub>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Arial" charset="0"/>
                    <a:ea typeface="Arial" charset="0"/>
                    <a:cs typeface="Arial"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Similar model for MOSFETs </a:t>
                </a:r>
              </a:p>
              <a:p>
                <a:pPr marL="342900" indent="-342900" algn="l">
                  <a:spcBef>
                    <a:spcPts val="400"/>
                  </a:spcBef>
                  <a:buFont typeface="Arial" panose="020B0604020202020204" pitchFamily="34" charset="0"/>
                  <a:buChar char="•"/>
                </a:pPr>
                <a:endParaRPr lang="en-US" sz="2000" dirty="0">
                  <a:latin typeface="Arial" charset="0"/>
                  <a:ea typeface="Arial" charset="0"/>
                  <a:cs typeface="Arial" charset="0"/>
                </a:endParaRP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Op amp: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𝑂𝐿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input resistance is very high</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91887" y="1235983"/>
                <a:ext cx="11100834" cy="4070025"/>
              </a:xfrm>
              <a:prstGeom prst="rect">
                <a:avLst/>
              </a:prstGeom>
              <a:blipFill>
                <a:blip r:embed="rId3"/>
                <a:stretch>
                  <a:fillRect l="-457" t="-312"/>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2" name="Group 13">
              <a:extLst>
                <a:ext uri="{FF2B5EF4-FFF2-40B4-BE49-F238E27FC236}">
                  <a16:creationId xmlns:a16="http://schemas.microsoft.com/office/drawing/2014/main" id="{0A84FF28-EDBB-AB48-A822-FC71C6EBBD08}"/>
                </a:ext>
              </a:extLst>
            </p:cNvPr>
            <p:cNvGrpSpPr>
              <a:grpSpLocks noChangeAspect="1"/>
            </p:cNvGrpSpPr>
            <p:nvPr/>
          </p:nvGrpSpPr>
          <p:grpSpPr bwMode="auto">
            <a:xfrm>
              <a:off x="8327482" y="3315918"/>
              <a:ext cx="245263" cy="174811"/>
              <a:chOff x="1344" y="2016"/>
              <a:chExt cx="336" cy="240"/>
            </a:xfrm>
          </p:grpSpPr>
          <p:sp>
            <p:nvSpPr>
              <p:cNvPr id="31" name="Oval 14">
                <a:extLst>
                  <a:ext uri="{FF2B5EF4-FFF2-40B4-BE49-F238E27FC236}">
                    <a16:creationId xmlns:a16="http://schemas.microsoft.com/office/drawing/2014/main" id="{C557B85D-74DA-EE43-9D2B-61C60D8D32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4" name="Straight Connector 63">
              <a:extLst>
                <a:ext uri="{FF2B5EF4-FFF2-40B4-BE49-F238E27FC236}">
                  <a16:creationId xmlns:a16="http://schemas.microsoft.com/office/drawing/2014/main" id="{95EBA773-A220-F04A-90B6-0D438B6AFC31}"/>
                </a:ext>
              </a:extLst>
            </p:cNvPr>
            <p:cNvCxnSpPr>
              <a:cxnSpLocks/>
            </p:cNvCxnSpPr>
            <p:nvPr/>
          </p:nvCxnSpPr>
          <p:spPr>
            <a:xfrm flipH="1">
              <a:off x="7984522" y="3383233"/>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s</a:t>
            </a:r>
            <a:r>
              <a:rPr lang="en-US" dirty="0">
                <a:cs typeface="Arial" panose="020B0604020202020204" pitchFamily="34" charset="0"/>
              </a:rPr>
              <a:t>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9026" y="1536659"/>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r>
                          <a:rPr lang="en-US" sz="1800" b="0" i="1" smtClean="0">
                            <a:latin typeface="Cambria Math" panose="02040503050406030204" pitchFamily="18" charset="0"/>
                            <a:cs typeface="Arial" charset="0"/>
                          </a:rPr>
                          <m:t>1+</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den>
                    </m:f>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den>
                    </m:f>
                    <m:r>
                      <a:rPr lang="en-US" sz="1800" b="0" i="1" smtClean="0">
                        <a:latin typeface="Cambria Math" panose="02040503050406030204" pitchFamily="18" charset="0"/>
                        <a:cs typeface="Arial" charset="0"/>
                      </a:rPr>
                      <m:t>(1−</m:t>
                    </m:r>
                    <m:rad>
                      <m:radPr>
                        <m:degHide m:val="on"/>
                        <m:ctrlPr>
                          <a:rPr lang="en-US" sz="1800" b="0" i="1" smtClean="0">
                            <a:latin typeface="Cambria Math" panose="02040503050406030204" pitchFamily="18" charset="0"/>
                            <a:cs typeface="Arial" charset="0"/>
                          </a:rPr>
                        </m:ctrlPr>
                      </m:radPr>
                      <m:deg/>
                      <m:e>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e>
                    </m:rad>
                    <m:r>
                      <a:rPr lang="en-US" sz="1800" b="0" i="1" smtClean="0">
                        <a:latin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r>
                      <a:rPr lang="en-US" sz="1800" b="0" i="1" dirty="0" smtClean="0">
                        <a:latin typeface="Cambria Math" panose="02040503050406030204" pitchFamily="18" charset="0"/>
                        <a:ea typeface="Cambria Math" panose="02040503050406030204" pitchFamily="18" charset="0"/>
                        <a:cs typeface="Arial" charset="0"/>
                      </a:rPr>
                      <m:t>≈</m:t>
                    </m:r>
                    <m:r>
                      <a:rPr lang="en-US" sz="1800" b="0" i="1" dirty="0" smtClean="0">
                        <a:latin typeface="Cambria Math" panose="02040503050406030204" pitchFamily="18" charset="0"/>
                        <a:cs typeface="Arial" charset="0"/>
                      </a:rPr>
                      <m:t>15</m:t>
                    </m:r>
                    <m:r>
                      <a:rPr lang="en-US" sz="1800" b="0" i="1" dirty="0" smtClean="0">
                        <a:latin typeface="Cambria Math" panose="02040503050406030204" pitchFamily="18" charset="0"/>
                        <a:cs typeface="Arial" charset="0"/>
                      </a:rPr>
                      <m:t>𝑚𝐴</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𝑉</m:t>
                    </m:r>
                  </m:oMath>
                </a14:m>
                <a:endParaRPr lang="en-US" sz="1800" dirty="0">
                  <a:latin typeface="Arial" charset="0"/>
                  <a:ea typeface="Arial"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=35</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=3.0</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𝐴</m:t>
                        </m:r>
                      </m:e>
                      <m:sub>
                        <m:r>
                          <a:rPr lang="en-US" sz="1800" i="1">
                            <a:latin typeface="Cambria Math" panose="02040503050406030204" pitchFamily="18" charset="0"/>
                            <a:cs typeface="Arial" charset="0"/>
                          </a:rPr>
                          <m:t>𝑉</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𝑑𝑑</m:t>
                        </m:r>
                      </m:sub>
                    </m:sSub>
                    <m:r>
                      <a:rPr lang="en-US" sz="1800" b="0" i="1" smtClean="0">
                        <a:latin typeface="Cambria Math" panose="02040503050406030204" pitchFamily="18" charset="0"/>
                        <a:cs typeface="Arial" charset="0"/>
                      </a:rPr>
                      <m:t>=10</m:t>
                    </m:r>
                    <m:r>
                      <a:rPr lang="en-US" sz="1800" b="0" i="1" smtClean="0">
                        <a:latin typeface="Cambria Math" panose="02040503050406030204" pitchFamily="18" charset="0"/>
                        <a:cs typeface="Arial" charset="0"/>
                      </a:rPr>
                      <m:t>𝑚𝐴</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From </a:t>
                </a:r>
                <a:r>
                  <a:rPr lang="en-US" sz="1800" dirty="0" err="1">
                    <a:latin typeface="Arial" charset="0"/>
                    <a:ea typeface="Arial" charset="0"/>
                    <a:cs typeface="Arial" charset="0"/>
                  </a:rPr>
                  <a:t>eqn</a:t>
                </a:r>
                <a:r>
                  <a:rPr lang="en-US" sz="1800" dirty="0">
                    <a:latin typeface="Arial" charset="0"/>
                    <a:ea typeface="Arial" charset="0"/>
                    <a:cs typeface="Arial" charset="0"/>
                  </a:rPr>
                  <a:t> above,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=1390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9026" y="1536659"/>
                <a:ext cx="7940363" cy="3888357"/>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4" name="Group 3">
            <a:extLst>
              <a:ext uri="{FF2B5EF4-FFF2-40B4-BE49-F238E27FC236}">
                <a16:creationId xmlns:a16="http://schemas.microsoft.com/office/drawing/2014/main" id="{37C7A883-CD09-BE4A-976D-6EB3F2BC3D7E}"/>
              </a:ext>
            </a:extLst>
          </p:cNvPr>
          <p:cNvGrpSpPr/>
          <p:nvPr/>
        </p:nvGrpSpPr>
        <p:grpSpPr>
          <a:xfrm>
            <a:off x="535839" y="1623076"/>
            <a:ext cx="3138295" cy="2945808"/>
            <a:chOff x="576479" y="1589444"/>
            <a:chExt cx="3138295"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2247337" y="213219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2263403" y="4255554"/>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2152036" y="2037884"/>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821542" y="2290346"/>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2152036" y="1589444"/>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spTree>
    <p:extLst>
      <p:ext uri="{BB962C8B-B14F-4D97-AF65-F5344CB8AC3E}">
        <p14:creationId xmlns:p14="http://schemas.microsoft.com/office/powerpoint/2010/main" val="3981746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drain</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p:sp>
        <p:nvSpPr>
          <p:cNvPr id="3" name="Content Placeholder 2"/>
          <p:cNvSpPr>
            <a:spLocks noGrp="1"/>
          </p:cNvSpPr>
          <p:nvPr>
            <p:ph idx="1"/>
          </p:nvPr>
        </p:nvSpPr>
        <p:spPr>
          <a:xfrm>
            <a:off x="3418514" y="1424295"/>
            <a:ext cx="7940363" cy="3888357"/>
          </a:xfrm>
        </p:spPr>
        <p:txBody>
          <a:bodyPr>
            <a:noAutofit/>
          </a:bodyPr>
          <a:lstStyle/>
          <a:p>
            <a:r>
              <a:rPr lang="en-US" sz="1800" dirty="0">
                <a:latin typeface="Arial" charset="0"/>
                <a:ea typeface="Arial" charset="0"/>
                <a:cs typeface="Arial" charset="0"/>
              </a:rPr>
              <a:t>Similar to BJT emitter follower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9" name="Group 912">
            <a:extLst>
              <a:ext uri="{FF2B5EF4-FFF2-40B4-BE49-F238E27FC236}">
                <a16:creationId xmlns:a16="http://schemas.microsoft.com/office/drawing/2014/main" id="{73D49C6C-7007-D54C-85D6-A5BA4362B731}"/>
              </a:ext>
            </a:extLst>
          </p:cNvPr>
          <p:cNvGrpSpPr>
            <a:grpSpLocks/>
          </p:cNvGrpSpPr>
          <p:nvPr/>
        </p:nvGrpSpPr>
        <p:grpSpPr bwMode="auto">
          <a:xfrm>
            <a:off x="1698520" y="2758673"/>
            <a:ext cx="613208" cy="826818"/>
            <a:chOff x="5562600" y="3124201"/>
            <a:chExt cx="304800" cy="455612"/>
          </a:xfrm>
        </p:grpSpPr>
        <p:cxnSp>
          <p:nvCxnSpPr>
            <p:cNvPr id="55" name="Straight Connector 54">
              <a:extLst>
                <a:ext uri="{FF2B5EF4-FFF2-40B4-BE49-F238E27FC236}">
                  <a16:creationId xmlns:a16="http://schemas.microsoft.com/office/drawing/2014/main" id="{5A7B33A7-29F9-234C-B487-FB873D759415}"/>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FC122-4C5C-384D-B110-07923CEADE7D}"/>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A6BF9-7FA4-EA4B-9F3E-A31379A8E6D3}"/>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A223A-3CFB-1E4B-ACE2-0A208EA8CA26}"/>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A0E3CE1-AC00-9040-9CF6-1BEBCD453EC6}"/>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005B9A-A4B3-9846-A856-D4EEEE87AC61}"/>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7FD247B-07A2-FC4C-A73F-92501B83DE93}"/>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911">
              <a:extLst>
                <a:ext uri="{FF2B5EF4-FFF2-40B4-BE49-F238E27FC236}">
                  <a16:creationId xmlns:a16="http://schemas.microsoft.com/office/drawing/2014/main" id="{9B1AC692-B486-1443-898B-C02C4F380DCC}"/>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220">
            <a:extLst>
              <a:ext uri="{FF2B5EF4-FFF2-40B4-BE49-F238E27FC236}">
                <a16:creationId xmlns:a16="http://schemas.microsoft.com/office/drawing/2014/main" id="{6B4E50A1-B1D7-0349-B445-7F46DB6915F9}"/>
              </a:ext>
            </a:extLst>
          </p:cNvPr>
          <p:cNvGrpSpPr>
            <a:grpSpLocks/>
          </p:cNvGrpSpPr>
          <p:nvPr/>
        </p:nvGrpSpPr>
        <p:grpSpPr bwMode="auto">
          <a:xfrm>
            <a:off x="2253243" y="4245394"/>
            <a:ext cx="140150" cy="279698"/>
            <a:chOff x="3280" y="3072"/>
            <a:chExt cx="96" cy="192"/>
          </a:xfrm>
        </p:grpSpPr>
        <p:sp>
          <p:nvSpPr>
            <p:cNvPr id="53" name="Line 17">
              <a:extLst>
                <a:ext uri="{FF2B5EF4-FFF2-40B4-BE49-F238E27FC236}">
                  <a16:creationId xmlns:a16="http://schemas.microsoft.com/office/drawing/2014/main" id="{929709F4-E2A3-5746-B72E-DB6077F556AE}"/>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18">
              <a:extLst>
                <a:ext uri="{FF2B5EF4-FFF2-40B4-BE49-F238E27FC236}">
                  <a16:creationId xmlns:a16="http://schemas.microsoft.com/office/drawing/2014/main" id="{3771DB01-35FF-2B41-8A31-31BCCC07ACB1}"/>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2" name="TextBox 11">
            <a:extLst>
              <a:ext uri="{FF2B5EF4-FFF2-40B4-BE49-F238E27FC236}">
                <a16:creationId xmlns:a16="http://schemas.microsoft.com/office/drawing/2014/main" id="{2DD14D27-BC8E-4D42-AA97-1AF687EB8DB2}"/>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3" name="TextBox 12">
            <a:extLst>
              <a:ext uri="{FF2B5EF4-FFF2-40B4-BE49-F238E27FC236}">
                <a16:creationId xmlns:a16="http://schemas.microsoft.com/office/drawing/2014/main" id="{3B0BCB2D-08CF-C94C-A2A6-3EA65D197D45}"/>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4" name="TextBox 13">
            <a:extLst>
              <a:ext uri="{FF2B5EF4-FFF2-40B4-BE49-F238E27FC236}">
                <a16:creationId xmlns:a16="http://schemas.microsoft.com/office/drawing/2014/main" id="{F0336E52-5D57-7F4D-98FE-C933D139AE76}"/>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5" name="Group 13">
            <a:extLst>
              <a:ext uri="{FF2B5EF4-FFF2-40B4-BE49-F238E27FC236}">
                <a16:creationId xmlns:a16="http://schemas.microsoft.com/office/drawing/2014/main" id="{6D588DA8-731D-0148-A4CC-05E9F5D7AE8B}"/>
              </a:ext>
            </a:extLst>
          </p:cNvPr>
          <p:cNvGrpSpPr>
            <a:grpSpLocks noChangeAspect="1"/>
          </p:cNvGrpSpPr>
          <p:nvPr/>
        </p:nvGrpSpPr>
        <p:grpSpPr bwMode="auto">
          <a:xfrm>
            <a:off x="2152036" y="2037884"/>
            <a:ext cx="245263" cy="174811"/>
            <a:chOff x="1344" y="2016"/>
            <a:chExt cx="336" cy="240"/>
          </a:xfrm>
        </p:grpSpPr>
        <p:sp>
          <p:nvSpPr>
            <p:cNvPr id="51" name="Oval 14">
              <a:extLst>
                <a:ext uri="{FF2B5EF4-FFF2-40B4-BE49-F238E27FC236}">
                  <a16:creationId xmlns:a16="http://schemas.microsoft.com/office/drawing/2014/main" id="{21A1128B-2B7C-9245-98C1-37045A2D09BA}"/>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Rectangle 15">
              <a:extLst>
                <a:ext uri="{FF2B5EF4-FFF2-40B4-BE49-F238E27FC236}">
                  <a16:creationId xmlns:a16="http://schemas.microsoft.com/office/drawing/2014/main" id="{7FAA3F69-F8F3-B141-B02A-34D27A5ECE2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6" name="Freeform 12">
            <a:extLst>
              <a:ext uri="{FF2B5EF4-FFF2-40B4-BE49-F238E27FC236}">
                <a16:creationId xmlns:a16="http://schemas.microsoft.com/office/drawing/2014/main" id="{2026A84E-20B2-9D47-A5B4-3CE433C1252F}"/>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7" name="Group 210">
            <a:extLst>
              <a:ext uri="{FF2B5EF4-FFF2-40B4-BE49-F238E27FC236}">
                <a16:creationId xmlns:a16="http://schemas.microsoft.com/office/drawing/2014/main" id="{44063F08-36EB-BF4B-8913-27639BBC7FC8}"/>
              </a:ext>
            </a:extLst>
          </p:cNvPr>
          <p:cNvGrpSpPr>
            <a:grpSpLocks/>
          </p:cNvGrpSpPr>
          <p:nvPr/>
        </p:nvGrpSpPr>
        <p:grpSpPr bwMode="auto">
          <a:xfrm rot="5400000">
            <a:off x="1217047" y="2819035"/>
            <a:ext cx="279698" cy="700752"/>
            <a:chOff x="3216" y="1728"/>
            <a:chExt cx="192" cy="480"/>
          </a:xfrm>
        </p:grpSpPr>
        <p:sp>
          <p:nvSpPr>
            <p:cNvPr id="47" name="Line 8">
              <a:extLst>
                <a:ext uri="{FF2B5EF4-FFF2-40B4-BE49-F238E27FC236}">
                  <a16:creationId xmlns:a16="http://schemas.microsoft.com/office/drawing/2014/main" id="{CD142F89-A5E2-A44E-B024-035138B5588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
              <a:extLst>
                <a:ext uri="{FF2B5EF4-FFF2-40B4-BE49-F238E27FC236}">
                  <a16:creationId xmlns:a16="http://schemas.microsoft.com/office/drawing/2014/main" id="{1E16CC9F-B60B-F042-B629-6F8E734833F4}"/>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
              <a:extLst>
                <a:ext uri="{FF2B5EF4-FFF2-40B4-BE49-F238E27FC236}">
                  <a16:creationId xmlns:a16="http://schemas.microsoft.com/office/drawing/2014/main" id="{3586E703-FAF7-7741-8423-FB058206A169}"/>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1">
              <a:extLst>
                <a:ext uri="{FF2B5EF4-FFF2-40B4-BE49-F238E27FC236}">
                  <a16:creationId xmlns:a16="http://schemas.microsoft.com/office/drawing/2014/main" id="{6E13D377-96CF-B445-9383-877DAA741F82}"/>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13">
            <a:extLst>
              <a:ext uri="{FF2B5EF4-FFF2-40B4-BE49-F238E27FC236}">
                <a16:creationId xmlns:a16="http://schemas.microsoft.com/office/drawing/2014/main" id="{63324ACF-F126-CA49-976D-50019DEC6292}"/>
              </a:ext>
            </a:extLst>
          </p:cNvPr>
          <p:cNvGrpSpPr>
            <a:grpSpLocks noChangeAspect="1"/>
          </p:cNvGrpSpPr>
          <p:nvPr/>
        </p:nvGrpSpPr>
        <p:grpSpPr bwMode="auto">
          <a:xfrm>
            <a:off x="1530828" y="3096202"/>
            <a:ext cx="245264" cy="174811"/>
            <a:chOff x="1344" y="2016"/>
            <a:chExt cx="336" cy="240"/>
          </a:xfrm>
        </p:grpSpPr>
        <p:sp>
          <p:nvSpPr>
            <p:cNvPr id="45" name="Oval 14">
              <a:extLst>
                <a:ext uri="{FF2B5EF4-FFF2-40B4-BE49-F238E27FC236}">
                  <a16:creationId xmlns:a16="http://schemas.microsoft.com/office/drawing/2014/main" id="{970643C1-EBAF-3849-8B38-9F8C458E725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Rectangle 15">
              <a:extLst>
                <a:ext uri="{FF2B5EF4-FFF2-40B4-BE49-F238E27FC236}">
                  <a16:creationId xmlns:a16="http://schemas.microsoft.com/office/drawing/2014/main" id="{CB772D3D-75A6-7945-825E-CFC8F81D057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9" name="Group 220">
            <a:extLst>
              <a:ext uri="{FF2B5EF4-FFF2-40B4-BE49-F238E27FC236}">
                <a16:creationId xmlns:a16="http://schemas.microsoft.com/office/drawing/2014/main" id="{5B7B3D44-5923-2E48-9A6C-CA40436C9C72}"/>
              </a:ext>
            </a:extLst>
          </p:cNvPr>
          <p:cNvGrpSpPr>
            <a:grpSpLocks/>
          </p:cNvGrpSpPr>
          <p:nvPr/>
        </p:nvGrpSpPr>
        <p:grpSpPr bwMode="auto">
          <a:xfrm>
            <a:off x="1639977" y="3907819"/>
            <a:ext cx="140150" cy="279698"/>
            <a:chOff x="3264" y="3072"/>
            <a:chExt cx="96" cy="192"/>
          </a:xfrm>
        </p:grpSpPr>
        <p:sp>
          <p:nvSpPr>
            <p:cNvPr id="43" name="Line 17">
              <a:extLst>
                <a:ext uri="{FF2B5EF4-FFF2-40B4-BE49-F238E27FC236}">
                  <a16:creationId xmlns:a16="http://schemas.microsoft.com/office/drawing/2014/main" id="{EC7C7C7F-4452-7249-B44E-E3C545EA9E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Freeform 18">
              <a:extLst>
                <a:ext uri="{FF2B5EF4-FFF2-40B4-BE49-F238E27FC236}">
                  <a16:creationId xmlns:a16="http://schemas.microsoft.com/office/drawing/2014/main" id="{996097BA-B19C-C644-A320-411F88D5CB8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0" name="Freeform 12">
            <a:extLst>
              <a:ext uri="{FF2B5EF4-FFF2-40B4-BE49-F238E27FC236}">
                <a16:creationId xmlns:a16="http://schemas.microsoft.com/office/drawing/2014/main" id="{23343C5E-E1C6-A14E-9B03-6EE95C2183A0}"/>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10">
            <a:extLst>
              <a:ext uri="{FF2B5EF4-FFF2-40B4-BE49-F238E27FC236}">
                <a16:creationId xmlns:a16="http://schemas.microsoft.com/office/drawing/2014/main" id="{34E79730-4D71-9643-BDA4-7874CF4D8CB4}"/>
              </a:ext>
            </a:extLst>
          </p:cNvPr>
          <p:cNvGrpSpPr>
            <a:grpSpLocks/>
          </p:cNvGrpSpPr>
          <p:nvPr/>
        </p:nvGrpSpPr>
        <p:grpSpPr bwMode="auto">
          <a:xfrm rot="5400000">
            <a:off x="2539007" y="2482638"/>
            <a:ext cx="279698" cy="700752"/>
            <a:chOff x="3216" y="1728"/>
            <a:chExt cx="192" cy="480"/>
          </a:xfrm>
        </p:grpSpPr>
        <p:sp>
          <p:nvSpPr>
            <p:cNvPr id="39" name="Line 8">
              <a:extLst>
                <a:ext uri="{FF2B5EF4-FFF2-40B4-BE49-F238E27FC236}">
                  <a16:creationId xmlns:a16="http://schemas.microsoft.com/office/drawing/2014/main" id="{22444F35-6543-244E-86B0-1DA7B11C72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
              <a:extLst>
                <a:ext uri="{FF2B5EF4-FFF2-40B4-BE49-F238E27FC236}">
                  <a16:creationId xmlns:a16="http://schemas.microsoft.com/office/drawing/2014/main" id="{BC4FF098-17DA-5348-8B20-216436E7A42E}"/>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
              <a:extLst>
                <a:ext uri="{FF2B5EF4-FFF2-40B4-BE49-F238E27FC236}">
                  <a16:creationId xmlns:a16="http://schemas.microsoft.com/office/drawing/2014/main" id="{159FB642-23C6-2049-90E0-ED86044933F4}"/>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1">
              <a:extLst>
                <a:ext uri="{FF2B5EF4-FFF2-40B4-BE49-F238E27FC236}">
                  <a16:creationId xmlns:a16="http://schemas.microsoft.com/office/drawing/2014/main" id="{B040F623-4B0E-AA4D-A70C-F0DEFE8307AC}"/>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13">
            <a:extLst>
              <a:ext uri="{FF2B5EF4-FFF2-40B4-BE49-F238E27FC236}">
                <a16:creationId xmlns:a16="http://schemas.microsoft.com/office/drawing/2014/main" id="{F0010A36-2357-104B-B355-2631689F61FA}"/>
              </a:ext>
            </a:extLst>
          </p:cNvPr>
          <p:cNvGrpSpPr>
            <a:grpSpLocks noChangeAspect="1"/>
          </p:cNvGrpSpPr>
          <p:nvPr/>
        </p:nvGrpSpPr>
        <p:grpSpPr bwMode="auto">
          <a:xfrm>
            <a:off x="2136884" y="2771145"/>
            <a:ext cx="245263" cy="174811"/>
            <a:chOff x="1344" y="2016"/>
            <a:chExt cx="336" cy="240"/>
          </a:xfrm>
        </p:grpSpPr>
        <p:sp>
          <p:nvSpPr>
            <p:cNvPr id="37" name="Oval 14">
              <a:extLst>
                <a:ext uri="{FF2B5EF4-FFF2-40B4-BE49-F238E27FC236}">
                  <a16:creationId xmlns:a16="http://schemas.microsoft.com/office/drawing/2014/main" id="{5BEA6A16-5628-354A-826D-045E651BD6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15">
              <a:extLst>
                <a:ext uri="{FF2B5EF4-FFF2-40B4-BE49-F238E27FC236}">
                  <a16:creationId xmlns:a16="http://schemas.microsoft.com/office/drawing/2014/main" id="{CFB2FD15-A989-B54E-A7EB-A72A69C53D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 name="Group 13">
            <a:extLst>
              <a:ext uri="{FF2B5EF4-FFF2-40B4-BE49-F238E27FC236}">
                <a16:creationId xmlns:a16="http://schemas.microsoft.com/office/drawing/2014/main" id="{7637A2F4-343E-934C-9317-686D3509212E}"/>
              </a:ext>
            </a:extLst>
          </p:cNvPr>
          <p:cNvGrpSpPr>
            <a:grpSpLocks noChangeAspect="1"/>
          </p:cNvGrpSpPr>
          <p:nvPr/>
        </p:nvGrpSpPr>
        <p:grpSpPr bwMode="auto">
          <a:xfrm>
            <a:off x="805685" y="3096202"/>
            <a:ext cx="245263" cy="174811"/>
            <a:chOff x="1344" y="2016"/>
            <a:chExt cx="336" cy="240"/>
          </a:xfrm>
        </p:grpSpPr>
        <p:sp>
          <p:nvSpPr>
            <p:cNvPr id="35" name="Oval 14">
              <a:extLst>
                <a:ext uri="{FF2B5EF4-FFF2-40B4-BE49-F238E27FC236}">
                  <a16:creationId xmlns:a16="http://schemas.microsoft.com/office/drawing/2014/main" id="{8068EC70-9FC8-F143-96EC-325CD7EF111B}"/>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711F9907-E60B-EF48-AC24-E1BF37AD875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 name="Group 13">
            <a:extLst>
              <a:ext uri="{FF2B5EF4-FFF2-40B4-BE49-F238E27FC236}">
                <a16:creationId xmlns:a16="http://schemas.microsoft.com/office/drawing/2014/main" id="{9F944529-9C0B-FD44-B28F-950410DCF0A4}"/>
              </a:ext>
            </a:extLst>
          </p:cNvPr>
          <p:cNvGrpSpPr>
            <a:grpSpLocks noChangeAspect="1"/>
          </p:cNvGrpSpPr>
          <p:nvPr/>
        </p:nvGrpSpPr>
        <p:grpSpPr bwMode="auto">
          <a:xfrm>
            <a:off x="2871562" y="2753966"/>
            <a:ext cx="245263" cy="174811"/>
            <a:chOff x="1344" y="2016"/>
            <a:chExt cx="336" cy="240"/>
          </a:xfrm>
        </p:grpSpPr>
        <p:sp>
          <p:nvSpPr>
            <p:cNvPr id="33" name="Oval 14">
              <a:extLst>
                <a:ext uri="{FF2B5EF4-FFF2-40B4-BE49-F238E27FC236}">
                  <a16:creationId xmlns:a16="http://schemas.microsoft.com/office/drawing/2014/main" id="{E800740D-D87E-A64E-9CF8-64115614BB5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D55FECDF-4356-5648-AC6D-134C2D3C26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5" name="TextBox 24">
            <a:extLst>
              <a:ext uri="{FF2B5EF4-FFF2-40B4-BE49-F238E27FC236}">
                <a16:creationId xmlns:a16="http://schemas.microsoft.com/office/drawing/2014/main" id="{27340360-D42A-D04C-B814-FE433BE99A59}"/>
              </a:ext>
            </a:extLst>
          </p:cNvPr>
          <p:cNvSpPr txBox="1"/>
          <p:nvPr/>
        </p:nvSpPr>
        <p:spPr>
          <a:xfrm>
            <a:off x="3192115" y="265443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TextBox 26">
            <a:extLst>
              <a:ext uri="{FF2B5EF4-FFF2-40B4-BE49-F238E27FC236}">
                <a16:creationId xmlns:a16="http://schemas.microsoft.com/office/drawing/2014/main" id="{31A5CCF6-B6A3-5347-83E7-A50E1EC24C80}"/>
              </a:ext>
            </a:extLst>
          </p:cNvPr>
          <p:cNvSpPr txBox="1"/>
          <p:nvPr/>
        </p:nvSpPr>
        <p:spPr>
          <a:xfrm>
            <a:off x="576479" y="302956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Box 28">
            <a:extLst>
              <a:ext uri="{FF2B5EF4-FFF2-40B4-BE49-F238E27FC236}">
                <a16:creationId xmlns:a16="http://schemas.microsoft.com/office/drawing/2014/main" id="{BABCABBB-CF28-834E-9BF6-418FEF9604F8}"/>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48E9730-130A-E241-B4CF-01503A556F83}"/>
              </a:ext>
            </a:extLst>
          </p:cNvPr>
          <p:cNvSpPr txBox="1"/>
          <p:nvPr/>
        </p:nvSpPr>
        <p:spPr>
          <a:xfrm>
            <a:off x="2526232"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1" name="TextBox 30">
            <a:extLst>
              <a:ext uri="{FF2B5EF4-FFF2-40B4-BE49-F238E27FC236}">
                <a16:creationId xmlns:a16="http://schemas.microsoft.com/office/drawing/2014/main" id="{B81DF8A8-E24A-014E-AE53-DC62F6C78D83}"/>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32" name="TextBox 31">
            <a:extLst>
              <a:ext uri="{FF2B5EF4-FFF2-40B4-BE49-F238E27FC236}">
                <a16:creationId xmlns:a16="http://schemas.microsoft.com/office/drawing/2014/main" id="{A5298552-7A53-484E-BE44-8371E645F273}"/>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cxnSp>
        <p:nvCxnSpPr>
          <p:cNvPr id="6" name="Straight Connector 5">
            <a:extLst>
              <a:ext uri="{FF2B5EF4-FFF2-40B4-BE49-F238E27FC236}">
                <a16:creationId xmlns:a16="http://schemas.microsoft.com/office/drawing/2014/main" id="{F5A7BD67-0F3F-6447-95C8-93911B2C7144}"/>
              </a:ext>
            </a:extLst>
          </p:cNvPr>
          <p:cNvCxnSpPr/>
          <p:nvPr/>
        </p:nvCxnSpPr>
        <p:spPr>
          <a:xfrm>
            <a:off x="2309174" y="2072846"/>
            <a:ext cx="0" cy="71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12">
            <a:extLst>
              <a:ext uri="{FF2B5EF4-FFF2-40B4-BE49-F238E27FC236}">
                <a16:creationId xmlns:a16="http://schemas.microsoft.com/office/drawing/2014/main" id="{6400A416-AF1C-6C4F-AF79-4B8840BCE03D}"/>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4" name="Group 220">
            <a:extLst>
              <a:ext uri="{FF2B5EF4-FFF2-40B4-BE49-F238E27FC236}">
                <a16:creationId xmlns:a16="http://schemas.microsoft.com/office/drawing/2014/main" id="{EDAA5AEC-55E6-5A48-83AE-5AC6F98BCED0}"/>
              </a:ext>
            </a:extLst>
          </p:cNvPr>
          <p:cNvGrpSpPr>
            <a:grpSpLocks/>
          </p:cNvGrpSpPr>
          <p:nvPr/>
        </p:nvGrpSpPr>
        <p:grpSpPr bwMode="auto">
          <a:xfrm>
            <a:off x="2812043" y="3534194"/>
            <a:ext cx="140150" cy="279698"/>
            <a:chOff x="3280" y="3072"/>
            <a:chExt cx="96" cy="192"/>
          </a:xfrm>
        </p:grpSpPr>
        <p:sp>
          <p:nvSpPr>
            <p:cNvPr id="65" name="Line 17">
              <a:extLst>
                <a:ext uri="{FF2B5EF4-FFF2-40B4-BE49-F238E27FC236}">
                  <a16:creationId xmlns:a16="http://schemas.microsoft.com/office/drawing/2014/main" id="{67E41353-7BB6-D74E-BB85-968C25287896}"/>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Freeform 18">
              <a:extLst>
                <a:ext uri="{FF2B5EF4-FFF2-40B4-BE49-F238E27FC236}">
                  <a16:creationId xmlns:a16="http://schemas.microsoft.com/office/drawing/2014/main" id="{9C4257DC-2BAD-CE49-8194-91F165F6406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67" name="TextBox 66">
            <a:extLst>
              <a:ext uri="{FF2B5EF4-FFF2-40B4-BE49-F238E27FC236}">
                <a16:creationId xmlns:a16="http://schemas.microsoft.com/office/drawing/2014/main" id="{AC408301-EBDB-274B-9301-C2FD2477D063}"/>
              </a:ext>
            </a:extLst>
          </p:cNvPr>
          <p:cNvSpPr txBox="1"/>
          <p:nvPr/>
        </p:nvSpPr>
        <p:spPr>
          <a:xfrm>
            <a:off x="2152217" y="146619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72577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r>
                  <a:rPr lang="en-US" sz="2000" dirty="0">
                    <a:ea typeface="Arial" charset="0"/>
                    <a:cs typeface="Arial" charset="0"/>
                  </a:rPr>
                  <a:t>Diodes</a:t>
                </a:r>
              </a:p>
              <a:p>
                <a:pPr marL="800100" lvl="1" indent="-342900"/>
                <a:r>
                  <a:rPr lang="en-US" sz="2000" dirty="0">
                    <a:ea typeface="Arial" charset="0"/>
                    <a:cs typeface="Arial" charset="0"/>
                  </a:rPr>
                  <a:t>Devices that allow current to flow only in one direction  </a:t>
                </a:r>
              </a:p>
              <a:p>
                <a:pPr marL="800100" lvl="1" indent="-342900"/>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r>
                  <a:rPr lang="en-US" sz="2000" dirty="0">
                    <a:ea typeface="Arial" charset="0"/>
                    <a:cs typeface="Arial" charset="0"/>
                  </a:rPr>
                  <a:t>The cathode is usually labelled with a band</a:t>
                </a:r>
                <a:endParaRPr lang="en-US" sz="2000" dirty="0"/>
              </a:p>
              <a:p>
                <a:r>
                  <a:rPr lang="en-US" sz="2000" dirty="0"/>
                  <a:t>Transformers</a:t>
                </a:r>
              </a:p>
              <a:p>
                <a:pPr lvl="1"/>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0974" y="1424104"/>
                <a:ext cx="7940363"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0974" y="1424104"/>
                <a:ext cx="7940363" cy="3888357"/>
              </a:xfrm>
              <a:blipFill>
                <a:blip r:embed="rId3"/>
                <a:stretch>
                  <a:fillRect l="-478" t="-97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grpSp>
        <p:nvGrpSpPr>
          <p:cNvPr id="66" name="Group 65">
            <a:extLst>
              <a:ext uri="{FF2B5EF4-FFF2-40B4-BE49-F238E27FC236}">
                <a16:creationId xmlns:a16="http://schemas.microsoft.com/office/drawing/2014/main" id="{7421AECB-C8EC-7A4C-B92E-607395A6922E}"/>
              </a:ext>
            </a:extLst>
          </p:cNvPr>
          <p:cNvGrpSpPr/>
          <p:nvPr/>
        </p:nvGrpSpPr>
        <p:grpSpPr>
          <a:xfrm>
            <a:off x="182639" y="1921940"/>
            <a:ext cx="3439985" cy="2247819"/>
            <a:chOff x="710959" y="2379140"/>
            <a:chExt cx="3439985"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262521" y="41654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918444" y="35519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2486590" y="28024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589184" y="29182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351527" y="32584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665304" y="35356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774457" y="43472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775756" y="36677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937518" y="32606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940165" y="35356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3290522" y="35322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628285" y="339774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710959" y="346900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948004" y="30445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243901" y="30850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424282" y="39616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397554" y="43386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398854" y="36591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3082185" y="4064303"/>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2499051" y="23791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555957" y="1926202"/>
                <a:ext cx="4956907" cy="2821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555957" y="1926202"/>
                <a:ext cx="4956907" cy="2821668"/>
              </a:xfrm>
              <a:prstGeom prst="rect">
                <a:avLst/>
              </a:prstGeom>
              <a:blipFill>
                <a:blip r:embed="rId3"/>
                <a:stretch>
                  <a:fillRect l="-2041" t="-1345"/>
                </a:stretch>
              </a:blipFill>
              <a:ln w="12700" cap="flat">
                <a:noFill/>
                <a:miter lim="400000"/>
              </a:ln>
              <a:effectLst/>
            </p:spPr>
            <p:txBody>
              <a:bodyPr/>
              <a:lstStyle/>
              <a:p>
                <a:r>
                  <a:rPr lang="en-US">
                    <a:noFill/>
                  </a:rPr>
                  <a:t> </a:t>
                </a:r>
              </a:p>
            </p:txBody>
          </p:sp>
        </mc:Fallback>
      </mc:AlternateContent>
      <p:grpSp>
        <p:nvGrpSpPr>
          <p:cNvPr id="7" name="Group 6">
            <a:extLst>
              <a:ext uri="{FF2B5EF4-FFF2-40B4-BE49-F238E27FC236}">
                <a16:creationId xmlns:a16="http://schemas.microsoft.com/office/drawing/2014/main" id="{93B7242A-BC92-FE46-A681-D7AB95216FF0}"/>
              </a:ext>
            </a:extLst>
          </p:cNvPr>
          <p:cNvGrpSpPr/>
          <p:nvPr/>
        </p:nvGrpSpPr>
        <p:grpSpPr>
          <a:xfrm>
            <a:off x="649774" y="1765742"/>
            <a:ext cx="2058724" cy="2891749"/>
            <a:chOff x="2151504" y="3578915"/>
            <a:chExt cx="2058724" cy="2891749"/>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2950583" y="4617145"/>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2887350" y="525503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2887350" y="4716552"/>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2540203" y="5246785"/>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3920314" y="5519439"/>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2365934" y="4970908"/>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3302032" y="4497032"/>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3506543" y="395717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3514498" y="547002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3905428" y="5937264"/>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3455146" y="6089664"/>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2826964" y="5773717"/>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3722666" y="4474910"/>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3722708" y="4135985"/>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3194887" y="5615380"/>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2577852" y="5422093"/>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2585288" y="4749307"/>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2273053" y="4704699"/>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3718993" y="4801344"/>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3618733" y="552273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2966811" y="3972560"/>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2975847" y="3968137"/>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3273215" y="3731298"/>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4084383" y="4701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3233175" y="36607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2151504" y="5199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3599395" y="5117782"/>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2506580" y="3578915"/>
              <a:ext cx="505267" cy="369332"/>
            </a:xfrm>
            <a:prstGeom prst="rect">
              <a:avLst/>
            </a:prstGeom>
            <a:noFill/>
          </p:spPr>
          <p:txBody>
            <a:bodyPr wrap="none" rtlCol="0">
              <a:spAutoFit/>
            </a:bodyPr>
            <a:lstStyle/>
            <a:p>
              <a:r>
                <a:rPr lang="en-US" dirty="0"/>
                <a:t>V</a:t>
              </a:r>
              <a:r>
                <a:rPr lang="en-US" baseline="-25000" dirty="0"/>
                <a:t>DD</a:t>
              </a:r>
            </a:p>
          </p:txBody>
        </p:sp>
      </p:gr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51</a:t>
            </a:fld>
            <a:endParaRPr lang="en-US"/>
          </a:p>
        </p:txBody>
      </p:sp>
    </p:spTree>
    <p:extLst>
      <p:ext uri="{BB962C8B-B14F-4D97-AF65-F5344CB8AC3E}">
        <p14:creationId xmlns:p14="http://schemas.microsoft.com/office/powerpoint/2010/main" val="1117038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240" name="TextBox 239">
            <a:extLst>
              <a:ext uri="{FF2B5EF4-FFF2-40B4-BE49-F238E27FC236}">
                <a16:creationId xmlns:a16="http://schemas.microsoft.com/office/drawing/2014/main" id="{950DD5C2-38C2-F045-952E-7994B5C420F0}"/>
              </a:ext>
            </a:extLst>
          </p:cNvPr>
          <p:cNvSpPr txBox="1"/>
          <p:nvPr/>
        </p:nvSpPr>
        <p:spPr>
          <a:xfrm>
            <a:off x="513730" y="3084628"/>
            <a:ext cx="2363147" cy="400110"/>
          </a:xfrm>
          <a:prstGeom prst="rect">
            <a:avLst/>
          </a:prstGeom>
          <a:noFill/>
        </p:spPr>
        <p:txBody>
          <a:bodyPr wrap="none" rtlCol="0">
            <a:spAutoFit/>
          </a:bodyPr>
          <a:lstStyle/>
          <a:p>
            <a:r>
              <a:rPr lang="en-US" sz="2000" dirty="0"/>
              <a:t>Differential amplifier</a:t>
            </a:r>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323291" y="1924120"/>
                <a:ext cx="6091636" cy="11815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 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a:t>
                </a:r>
                <a:r>
                  <a:rPr lang="en-US" sz="2000" dirty="0" err="1">
                    <a:solidFill>
                      <a:srgbClr val="000000"/>
                    </a:solidFill>
                    <a:latin typeface="Calibri"/>
                    <a:ea typeface="Calibri"/>
                    <a:cs typeface="Calibri"/>
                    <a:sym typeface="Calibri"/>
                  </a:rPr>
                  <a:t>collecter</a:t>
                </a:r>
                <a:r>
                  <a:rPr lang="en-US" sz="2000" dirty="0">
                    <a:solidFill>
                      <a:srgbClr val="000000"/>
                    </a:solidFill>
                    <a:latin typeface="Calibri"/>
                    <a:ea typeface="Calibri"/>
                    <a:cs typeface="Calibri"/>
                    <a:sym typeface="Calibri"/>
                  </a:rPr>
                  <a:t>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323291" y="1924120"/>
                <a:ext cx="6091636" cy="1181540"/>
              </a:xfrm>
              <a:prstGeom prst="rect">
                <a:avLst/>
              </a:prstGeom>
              <a:blipFill>
                <a:blip r:embed="rId3"/>
                <a:stretch>
                  <a:fillRect l="-1663" t="-319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395880" y="1408710"/>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395880" y="1408710"/>
                <a:ext cx="3584726" cy="965968"/>
              </a:xfrm>
              <a:prstGeom prst="rect">
                <a:avLst/>
              </a:prstGeom>
              <a:blipFill>
                <a:blip r:embed="rId4"/>
                <a:stretch>
                  <a:fillRect l="-2827" t="-2564" b="-128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52</a:t>
            </a:fld>
            <a:endParaRPr lang="en-US"/>
          </a:p>
        </p:txBody>
      </p:sp>
      <p:grpSp>
        <p:nvGrpSpPr>
          <p:cNvPr id="5" name="Group 4">
            <a:extLst>
              <a:ext uri="{FF2B5EF4-FFF2-40B4-BE49-F238E27FC236}">
                <a16:creationId xmlns:a16="http://schemas.microsoft.com/office/drawing/2014/main" id="{0003AF2E-296A-4744-B002-A01762B1136F}"/>
              </a:ext>
            </a:extLst>
          </p:cNvPr>
          <p:cNvGrpSpPr/>
          <p:nvPr/>
        </p:nvGrpSpPr>
        <p:grpSpPr>
          <a:xfrm>
            <a:off x="475024" y="3746903"/>
            <a:ext cx="2913741" cy="2330405"/>
            <a:chOff x="6213223" y="937438"/>
            <a:chExt cx="2913741" cy="2330405"/>
          </a:xfrm>
        </p:grpSpPr>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6749299"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8194365" y="9736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8285805" y="1659469"/>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6540028" y="1659470"/>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6844827" y="165947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7493037" y="226906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7432490" y="2886843"/>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7225828" y="1430869"/>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32915" y="1538144"/>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678677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6213223" y="1130173"/>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8002341" y="1659469"/>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8511650" y="157394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8238452" y="937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7042806" y="16049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7939489" y="1614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6494166"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8559983" y="19280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7131058" y="189249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7835002" y="18997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8441164" y="1180975"/>
              <a:ext cx="685800"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6975224" y="179057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7722709" y="1812344"/>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7075314" y="2486935"/>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7535450" y="22145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384316" y="1240341"/>
            <a:ext cx="9188438"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switch attenuation</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Find the saturation resistance R</a:t>
            </a:r>
            <a:r>
              <a:rPr lang="en-US" sz="2000" baseline="-25000" dirty="0">
                <a:solidFill>
                  <a:srgbClr val="000000"/>
                </a:solidFill>
                <a:latin typeface="Calibri"/>
                <a:ea typeface="Calibri"/>
                <a:cs typeface="Calibri"/>
                <a:sym typeface="Calibri"/>
              </a:rPr>
              <a:t>s</a:t>
            </a:r>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expected attenuation</a:t>
            </a:r>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53</a:t>
            </a:fld>
            <a:endParaRPr lang="en-US"/>
          </a:p>
        </p:txBody>
      </p:sp>
      <p:grpSp>
        <p:nvGrpSpPr>
          <p:cNvPr id="4" name="Group 3">
            <a:extLst>
              <a:ext uri="{FF2B5EF4-FFF2-40B4-BE49-F238E27FC236}">
                <a16:creationId xmlns:a16="http://schemas.microsoft.com/office/drawing/2014/main" id="{488F2C3A-174C-5640-8D34-0B46288098F5}"/>
              </a:ext>
            </a:extLst>
          </p:cNvPr>
          <p:cNvGrpSpPr/>
          <p:nvPr/>
        </p:nvGrpSpPr>
        <p:grpSpPr>
          <a:xfrm>
            <a:off x="7504436" y="4094842"/>
            <a:ext cx="4537143" cy="2258989"/>
            <a:chOff x="7278535" y="3045327"/>
            <a:chExt cx="4537143" cy="2258989"/>
          </a:xfrm>
        </p:grpSpPr>
        <p:sp>
          <p:nvSpPr>
            <p:cNvPr id="66" name="TextBox 65">
              <a:extLst>
                <a:ext uri="{FF2B5EF4-FFF2-40B4-BE49-F238E27FC236}">
                  <a16:creationId xmlns:a16="http://schemas.microsoft.com/office/drawing/2014/main" id="{7319A3BB-CA5C-5B42-B7D7-48E65B081A51}"/>
                </a:ext>
              </a:extLst>
            </p:cNvPr>
            <p:cNvSpPr txBox="1"/>
            <p:nvPr/>
          </p:nvSpPr>
          <p:spPr>
            <a:xfrm>
              <a:off x="7278535" y="4781098"/>
              <a:ext cx="249402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using f</a:t>
              </a:r>
              <a:r>
                <a:rPr lang="en-US" sz="1400" dirty="0">
                  <a:solidFill>
                    <a:srgbClr val="000000"/>
                  </a:solidFill>
                  <a:latin typeface="Calibri"/>
                  <a:ea typeface="Calibri"/>
                  <a:cs typeface="Calibri"/>
                  <a:sym typeface="Calibri"/>
                </a:rPr>
                <a:t>unction generator</a:t>
              </a:r>
            </a:p>
            <a:p>
              <a:pPr defTabSz="457200" latinLnBrk="1" hangingPunct="0"/>
              <a:r>
                <a:rPr lang="en-US" sz="1400" dirty="0">
                  <a:solidFill>
                    <a:srgbClr val="000000"/>
                  </a:solidFill>
                </a:rPr>
                <a:t>use a 1.8K resistor</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8976316B-FE98-9344-9080-39847E136865}"/>
                </a:ext>
              </a:extLst>
            </p:cNvPr>
            <p:cNvSpPr txBox="1"/>
            <p:nvPr/>
          </p:nvSpPr>
          <p:spPr>
            <a:xfrm>
              <a:off x="10512136" y="323497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7569693" y="3737062"/>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649635" y="344100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9850469" y="408420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478399" y="409574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9861102" y="342339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9981243" y="379785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429221" y="389095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9850642" y="476335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236523" y="435856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049905" y="371486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688264" y="404770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072467" y="37435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158343" y="380020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085215" y="3753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9849345" y="3597429"/>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306668" y="3441185"/>
              <a:ext cx="838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719216" y="3045327"/>
              <a:ext cx="77459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8793975" y="420989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343448" y="435857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9960626" y="40547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0332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grpSp>
        <p:nvGrpSpPr>
          <p:cNvPr id="3" name="Group 2">
            <a:extLst>
              <a:ext uri="{FF2B5EF4-FFF2-40B4-BE49-F238E27FC236}">
                <a16:creationId xmlns:a16="http://schemas.microsoft.com/office/drawing/2014/main" id="{F0F37C95-CCEF-BE48-BF83-340BBADB3AD9}"/>
              </a:ext>
            </a:extLst>
          </p:cNvPr>
          <p:cNvGrpSpPr/>
          <p:nvPr/>
        </p:nvGrpSpPr>
        <p:grpSpPr>
          <a:xfrm>
            <a:off x="8894365" y="2773725"/>
            <a:ext cx="3064087" cy="3018596"/>
            <a:chOff x="2402664" y="1136495"/>
            <a:chExt cx="3064087" cy="3018596"/>
          </a:xfrm>
        </p:grpSpPr>
        <p:sp>
          <p:nvSpPr>
            <p:cNvPr id="124" name="TextBox 123">
              <a:extLst>
                <a:ext uri="{FF2B5EF4-FFF2-40B4-BE49-F238E27FC236}">
                  <a16:creationId xmlns:a16="http://schemas.microsoft.com/office/drawing/2014/main" id="{33749E67-877D-C442-A99F-41CDA88BC3D9}"/>
                </a:ext>
              </a:extLst>
            </p:cNvPr>
            <p:cNvSpPr txBox="1"/>
            <p:nvPr/>
          </p:nvSpPr>
          <p:spPr>
            <a:xfrm>
              <a:off x="3090534" y="113649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3014333" y="145311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3014333" y="315608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3927914" y="160905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3014333" y="377409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3460900" y="282293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3094074" y="240472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3166733" y="187000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3359550" y="160551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3156100" y="236884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2841800" y="1557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3119948" y="31514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3765700" y="320393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4394795" y="319720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4483472" y="353034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4648240" y="2977718"/>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4463199" y="3155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4117677" y="188673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3346554" y="261345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3262647" y="360648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2402664" y="172336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4775706" y="1488001"/>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a:t>
              </a:r>
            </a:p>
          </p:txBody>
        </p:sp>
        <p:sp>
          <p:nvSpPr>
            <p:cNvPr id="66" name="Oval 65">
              <a:extLst>
                <a:ext uri="{FF2B5EF4-FFF2-40B4-BE49-F238E27FC236}">
                  <a16:creationId xmlns:a16="http://schemas.microsoft.com/office/drawing/2014/main" id="{095AF4FD-B8D3-B94B-BE54-6A1E616CFCBD}"/>
                </a:ext>
              </a:extLst>
            </p:cNvPr>
            <p:cNvSpPr/>
            <p:nvPr/>
          </p:nvSpPr>
          <p:spPr>
            <a:xfrm>
              <a:off x="4482760" y="156074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54</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629962" y="1449886"/>
                <a:ext cx="8569829" cy="4447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voltage on C</a:t>
                </a:r>
                <a:r>
                  <a:rPr lang="en-US" sz="2000" baseline="-25000" dirty="0">
                    <a:solidFill>
                      <a:srgbClr val="000000"/>
                    </a:solidFill>
                    <a:latin typeface="Calibri"/>
                    <a:ea typeface="Calibri"/>
                    <a:cs typeface="Calibri"/>
                    <a:sym typeface="Calibri"/>
                  </a:rPr>
                  <a:t>57</a:t>
                </a:r>
                <a:r>
                  <a:rPr lang="en-US" sz="2000" dirty="0">
                    <a:solidFill>
                      <a:srgbClr val="000000"/>
                    </a:solidFill>
                    <a:latin typeface="Calibri"/>
                    <a:ea typeface="Calibri"/>
                    <a:cs typeface="Calibri"/>
                    <a:sym typeface="Calibri"/>
                  </a:rPr>
                  <a:t>.   Measure time for capacitor to charge half-way.  Calculate what the time should be.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the approximate current </a:t>
                </a:r>
                <a:r>
                  <a:rPr lang="en-US" sz="2000" dirty="0" err="1">
                    <a:solidFill>
                      <a:srgbClr val="000000"/>
                    </a:solidFill>
                    <a:latin typeface="Calibri"/>
                    <a:ea typeface="Calibri"/>
                    <a:cs typeface="Calibri"/>
                    <a:sym typeface="Calibri"/>
                  </a:rPr>
                  <a:t>ic</a:t>
                </a:r>
                <a:r>
                  <a:rPr lang="en-US" sz="2000" dirty="0">
                    <a:solidFill>
                      <a:srgbClr val="000000"/>
                    </a:solidFill>
                    <a:latin typeface="Calibri"/>
                    <a:ea typeface="Calibri"/>
                    <a:cs typeface="Calibri"/>
                    <a:sym typeface="Calibri"/>
                  </a:rPr>
                  <a:t> when Q4 is on.  Assume base voltage on Q1 is700 mV.  Neglect saturation voltage on Q4.  Calculate base current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sz="2000" dirty="0">
                    <a:solidFill>
                      <a:srgbClr val="000000"/>
                    </a:solidFill>
                    <a:latin typeface="Calibri"/>
                    <a:ea typeface="Calibri"/>
                    <a:cs typeface="Calibri"/>
                    <a:sym typeface="Calibri"/>
                  </a:rPr>
                  <a:t>.</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Calculate </a:t>
                </a:r>
                <a:r>
                  <a:rPr lang="en-US" sz="2000" dirty="0" err="1">
                    <a:solidFill>
                      <a:srgbClr val="000000"/>
                    </a:solidFill>
                    <a:latin typeface="Calibri"/>
                    <a:ea typeface="Calibri"/>
                    <a:cs typeface="Calibri"/>
                    <a:sym typeface="Calibri"/>
                  </a:rPr>
                  <a:t>i</a:t>
                </a:r>
                <a:r>
                  <a:rPr lang="en-US" sz="2000" baseline="-25000" dirty="0" err="1">
                    <a:solidFill>
                      <a:srgbClr val="000000"/>
                    </a:solidFill>
                    <a:latin typeface="Calibri"/>
                    <a:ea typeface="Calibri"/>
                    <a:cs typeface="Calibri"/>
                    <a:sym typeface="Calibri"/>
                  </a:rPr>
                  <a:t>b</a:t>
                </a:r>
                <a:r>
                  <a:rPr lang="en-US" sz="2000" dirty="0">
                    <a:solidFill>
                      <a:srgbClr val="000000"/>
                    </a:solidFill>
                    <a:latin typeface="Calibri"/>
                    <a:ea typeface="Calibri"/>
                    <a:cs typeface="Calibri"/>
                    <a:sym typeface="Calibri"/>
                  </a:rPr>
                  <a:t> at key down assuming a 700 mV </a:t>
                </a:r>
                <a:r>
                  <a:rPr lang="en-US" sz="2000" dirty="0" err="1">
                    <a:solidFill>
                      <a:srgbClr val="000000"/>
                    </a:solidFill>
                    <a:latin typeface="Calibri"/>
                    <a:ea typeface="Calibri"/>
                    <a:cs typeface="Calibri"/>
                    <a:sym typeface="Calibri"/>
                  </a:rPr>
                  <a:t>dropin</a:t>
                </a:r>
                <a:r>
                  <a:rPr lang="en-US" sz="2000" dirty="0">
                    <a:solidFill>
                      <a:srgbClr val="000000"/>
                    </a:solidFill>
                    <a:latin typeface="Calibri"/>
                    <a:ea typeface="Calibri"/>
                    <a:cs typeface="Calibri"/>
                    <a:sym typeface="Calibri"/>
                  </a:rPr>
                  <a:t> base-emitter of Q4 and at 600mV at D11</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Sketch collector voltage at Q4 showing where transistor is saturated.  What is the delay in going active?</a:t>
                </a:r>
              </a:p>
              <a:p>
                <a:pPr marL="457200" indent="-457200" defTabSz="457200" latinLnBrk="1" hangingPunct="0">
                  <a:buFont typeface="+mj-lt"/>
                  <a:buAutoNum type="arabicPeriod"/>
                </a:pPr>
                <a:r>
                  <a:rPr lang="en-US" sz="2000" dirty="0">
                    <a:solidFill>
                      <a:srgbClr val="000000"/>
                    </a:solidFill>
                    <a:latin typeface="Calibri"/>
                    <a:ea typeface="Calibri"/>
                    <a:cs typeface="Calibri"/>
                    <a:sym typeface="Calibri"/>
                  </a:rPr>
                  <a:t>Use the delay to measure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629962" y="1449886"/>
                <a:ext cx="8569829" cy="4447324"/>
              </a:xfrm>
              <a:prstGeom prst="rect">
                <a:avLst/>
              </a:prstGeom>
              <a:blipFill>
                <a:blip r:embed="rId3"/>
                <a:stretch>
                  <a:fillRect l="-1331" t="-855" r="-118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016481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63305" y="1215043"/>
                <a:ext cx="6985567" cy="48380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𝑣</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𝑣</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a:t>
                </a:r>
                <a:r>
                  <a:rPr lang="en-US" dirty="0" err="1">
                    <a:solidFill>
                      <a:srgbClr val="000000"/>
                    </a:solidFill>
                    <a:latin typeface="Calibri"/>
                    <a:ea typeface="Calibri"/>
                    <a:cs typeface="Calibri"/>
                    <a:sym typeface="Calibri"/>
                  </a:rPr>
                  <a:t>maximun</a:t>
                </a:r>
                <a:r>
                  <a:rPr lang="en-US" dirty="0">
                    <a:solidFill>
                      <a:srgbClr val="000000"/>
                    </a:solidFill>
                    <a:latin typeface="Calibri"/>
                    <a:ea typeface="Calibri"/>
                    <a:cs typeface="Calibri"/>
                    <a:sym typeface="Calibri"/>
                  </a:rPr>
                  <a:t> gain.</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expected voltage gain at each setting.  </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560ohm source resistance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63305" y="1215043"/>
                <a:ext cx="6985567" cy="4838088"/>
              </a:xfrm>
              <a:prstGeom prst="rect">
                <a:avLst/>
              </a:prstGeom>
              <a:blipFill>
                <a:blip r:embed="rId3"/>
                <a:stretch>
                  <a:fillRect l="-1452" r="-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p:grpSp>
        <p:nvGrpSpPr>
          <p:cNvPr id="3" name="Group 2">
            <a:extLst>
              <a:ext uri="{FF2B5EF4-FFF2-40B4-BE49-F238E27FC236}">
                <a16:creationId xmlns:a16="http://schemas.microsoft.com/office/drawing/2014/main" id="{5C8106D2-77CB-B842-A681-3A43AF323574}"/>
              </a:ext>
            </a:extLst>
          </p:cNvPr>
          <p:cNvGrpSpPr/>
          <p:nvPr/>
        </p:nvGrpSpPr>
        <p:grpSpPr>
          <a:xfrm>
            <a:off x="8135912" y="1262767"/>
            <a:ext cx="3706522" cy="4680620"/>
            <a:chOff x="2607949" y="1347910"/>
            <a:chExt cx="3706522" cy="4680620"/>
          </a:xfrm>
        </p:grpSpPr>
        <p:grpSp>
          <p:nvGrpSpPr>
            <p:cNvPr id="6" name="Group 222">
              <a:extLst>
                <a:ext uri="{FF2B5EF4-FFF2-40B4-BE49-F238E27FC236}">
                  <a16:creationId xmlns:a16="http://schemas.microsoft.com/office/drawing/2014/main" id="{3BF1388E-BEC8-9F46-8D41-C10DADDD8FEF}"/>
                </a:ext>
              </a:extLst>
            </p:cNvPr>
            <p:cNvGrpSpPr>
              <a:grpSpLocks/>
            </p:cNvGrpSpPr>
            <p:nvPr/>
          </p:nvGrpSpPr>
          <p:grpSpPr bwMode="auto">
            <a:xfrm>
              <a:off x="3785447" y="2966247"/>
              <a:ext cx="304800" cy="381000"/>
              <a:chOff x="4272" y="3072"/>
              <a:chExt cx="192" cy="240"/>
            </a:xfrm>
          </p:grpSpPr>
          <p:sp>
            <p:nvSpPr>
              <p:cNvPr id="7" name="Line 99">
                <a:extLst>
                  <a:ext uri="{FF2B5EF4-FFF2-40B4-BE49-F238E27FC236}">
                    <a16:creationId xmlns:a16="http://schemas.microsoft.com/office/drawing/2014/main" id="{4A0EDA98-DFCF-044A-B3C3-4530AA19FB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0">
                <a:extLst>
                  <a:ext uri="{FF2B5EF4-FFF2-40B4-BE49-F238E27FC236}">
                    <a16:creationId xmlns:a16="http://schemas.microsoft.com/office/drawing/2014/main" id="{15C410A3-A80A-4B47-AA07-B2EC8DA3F60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01">
                <a:extLst>
                  <a:ext uri="{FF2B5EF4-FFF2-40B4-BE49-F238E27FC236}">
                    <a16:creationId xmlns:a16="http://schemas.microsoft.com/office/drawing/2014/main" id="{CC130F36-FE57-654D-8BD9-E8E71187B8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02">
                <a:extLst>
                  <a:ext uri="{FF2B5EF4-FFF2-40B4-BE49-F238E27FC236}">
                    <a16:creationId xmlns:a16="http://schemas.microsoft.com/office/drawing/2014/main" id="{BF8B4F6A-156A-E74C-9541-173046A1B94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3">
                <a:extLst>
                  <a:ext uri="{FF2B5EF4-FFF2-40B4-BE49-F238E27FC236}">
                    <a16:creationId xmlns:a16="http://schemas.microsoft.com/office/drawing/2014/main" id="{FB1000F2-49D2-BF4A-9AA0-484D4DEA670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04">
                <a:extLst>
                  <a:ext uri="{FF2B5EF4-FFF2-40B4-BE49-F238E27FC236}">
                    <a16:creationId xmlns:a16="http://schemas.microsoft.com/office/drawing/2014/main" id="{AA8A27FB-841E-DB4C-B86E-878044C1D6E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 name="TextBox 13">
              <a:extLst>
                <a:ext uri="{FF2B5EF4-FFF2-40B4-BE49-F238E27FC236}">
                  <a16:creationId xmlns:a16="http://schemas.microsoft.com/office/drawing/2014/main" id="{89A3C111-2409-154D-ADED-BE7B70E4411B}"/>
                </a:ext>
              </a:extLst>
            </p:cNvPr>
            <p:cNvSpPr txBox="1"/>
            <p:nvPr/>
          </p:nvSpPr>
          <p:spPr>
            <a:xfrm flipH="1">
              <a:off x="2784541" y="28671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6" name="Oval 15">
              <a:extLst>
                <a:ext uri="{FF2B5EF4-FFF2-40B4-BE49-F238E27FC236}">
                  <a16:creationId xmlns:a16="http://schemas.microsoft.com/office/drawing/2014/main" id="{41BCAECB-7CEC-F04A-8908-9463A0C9DC8B}"/>
                </a:ext>
              </a:extLst>
            </p:cNvPr>
            <p:cNvSpPr/>
            <p:nvPr/>
          </p:nvSpPr>
          <p:spPr>
            <a:xfrm>
              <a:off x="4835783" y="22590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B38DFA1-8610-244C-8566-A20F32B88913}"/>
                </a:ext>
              </a:extLst>
            </p:cNvPr>
            <p:cNvCxnSpPr>
              <a:cxnSpLocks/>
            </p:cNvCxnSpPr>
            <p:nvPr/>
          </p:nvCxnSpPr>
          <p:spPr>
            <a:xfrm flipH="1">
              <a:off x="3920901" y="2302498"/>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Freeform 17">
              <a:extLst>
                <a:ext uri="{FF2B5EF4-FFF2-40B4-BE49-F238E27FC236}">
                  <a16:creationId xmlns:a16="http://schemas.microsoft.com/office/drawing/2014/main" id="{208240A5-DB66-0B47-A5F6-A68E5AF20B84}"/>
                </a:ext>
              </a:extLst>
            </p:cNvPr>
            <p:cNvSpPr>
              <a:spLocks noChangeAspect="1"/>
            </p:cNvSpPr>
            <p:nvPr/>
          </p:nvSpPr>
          <p:spPr bwMode="auto">
            <a:xfrm rot="5400000">
              <a:off x="2932322" y="29599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4" name="Straight Connector 23">
              <a:extLst>
                <a:ext uri="{FF2B5EF4-FFF2-40B4-BE49-F238E27FC236}">
                  <a16:creationId xmlns:a16="http://schemas.microsoft.com/office/drawing/2014/main" id="{D5D2A340-02AC-6746-9230-79233628F072}"/>
                </a:ext>
              </a:extLst>
            </p:cNvPr>
            <p:cNvCxnSpPr>
              <a:cxnSpLocks/>
            </p:cNvCxnSpPr>
            <p:nvPr/>
          </p:nvCxnSpPr>
          <p:spPr>
            <a:xfrm flipH="1">
              <a:off x="3646104" y="426473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5" name="Group 222">
              <a:extLst>
                <a:ext uri="{FF2B5EF4-FFF2-40B4-BE49-F238E27FC236}">
                  <a16:creationId xmlns:a16="http://schemas.microsoft.com/office/drawing/2014/main" id="{15525D00-1F7E-504F-8BC0-A2EA7A5481C0}"/>
                </a:ext>
              </a:extLst>
            </p:cNvPr>
            <p:cNvGrpSpPr>
              <a:grpSpLocks/>
            </p:cNvGrpSpPr>
            <p:nvPr/>
          </p:nvGrpSpPr>
          <p:grpSpPr bwMode="auto">
            <a:xfrm>
              <a:off x="3507558" y="5589512"/>
              <a:ext cx="304800" cy="381000"/>
              <a:chOff x="4272" y="3072"/>
              <a:chExt cx="192" cy="240"/>
            </a:xfrm>
          </p:grpSpPr>
          <p:sp>
            <p:nvSpPr>
              <p:cNvPr id="26" name="Line 99">
                <a:extLst>
                  <a:ext uri="{FF2B5EF4-FFF2-40B4-BE49-F238E27FC236}">
                    <a16:creationId xmlns:a16="http://schemas.microsoft.com/office/drawing/2014/main" id="{E0B61861-CD5D-F244-AA73-FA5FD5B954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0">
                <a:extLst>
                  <a:ext uri="{FF2B5EF4-FFF2-40B4-BE49-F238E27FC236}">
                    <a16:creationId xmlns:a16="http://schemas.microsoft.com/office/drawing/2014/main" id="{AAA19FDD-DFFC-2C4A-9139-0294834F52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1">
                <a:extLst>
                  <a:ext uri="{FF2B5EF4-FFF2-40B4-BE49-F238E27FC236}">
                    <a16:creationId xmlns:a16="http://schemas.microsoft.com/office/drawing/2014/main" id="{E88AD506-FB4D-4D48-A70E-3FDF12164A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2">
                <a:extLst>
                  <a:ext uri="{FF2B5EF4-FFF2-40B4-BE49-F238E27FC236}">
                    <a16:creationId xmlns:a16="http://schemas.microsoft.com/office/drawing/2014/main" id="{A0AA905C-5D47-074D-845E-2C332E38FA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3">
                <a:extLst>
                  <a:ext uri="{FF2B5EF4-FFF2-40B4-BE49-F238E27FC236}">
                    <a16:creationId xmlns:a16="http://schemas.microsoft.com/office/drawing/2014/main" id="{54660183-E060-7C48-9738-8533F45F17F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4">
                <a:extLst>
                  <a:ext uri="{FF2B5EF4-FFF2-40B4-BE49-F238E27FC236}">
                    <a16:creationId xmlns:a16="http://schemas.microsoft.com/office/drawing/2014/main" id="{97C49924-3850-2346-BDFC-A9ED3D137EA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31F79A2D-4D6F-9549-959A-E1DDCFD38EE4}"/>
                </a:ext>
              </a:extLst>
            </p:cNvPr>
            <p:cNvSpPr txBox="1"/>
            <p:nvPr/>
          </p:nvSpPr>
          <p:spPr>
            <a:xfrm flipH="1">
              <a:off x="3104767" y="51243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3A99957-FD4A-7D40-9958-451B9490D931}"/>
                </a:ext>
              </a:extLst>
            </p:cNvPr>
            <p:cNvSpPr txBox="1"/>
            <p:nvPr/>
          </p:nvSpPr>
          <p:spPr>
            <a:xfrm flipH="1">
              <a:off x="3507559" y="134791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2E54BC16-C167-6A48-82F0-BE4BE2D695E8}"/>
                </a:ext>
              </a:extLst>
            </p:cNvPr>
            <p:cNvSpPr txBox="1"/>
            <p:nvPr/>
          </p:nvSpPr>
          <p:spPr>
            <a:xfrm flipH="1">
              <a:off x="4881504" y="1856406"/>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7A1D6D-F9BD-1B45-BD96-579F106B2117}"/>
                    </a:ext>
                  </a:extLst>
                </p:cNvPr>
                <p:cNvSpPr txBox="1"/>
                <p:nvPr/>
              </p:nvSpPr>
              <p:spPr>
                <a:xfrm flipH="1">
                  <a:off x="2773142" y="341310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2773142" y="3413104"/>
                  <a:ext cx="525365" cy="523218"/>
                </a:xfrm>
                <a:prstGeom prst="rect">
                  <a:avLst/>
                </a:prstGeom>
                <a:blipFill>
                  <a:blip r:embed="rId4"/>
                  <a:stretch>
                    <a:fillRect l="-11905" t="-2326" b="-9302"/>
                  </a:stretch>
                </a:blipFill>
                <a:ln w="12700" cap="flat">
                  <a:noFill/>
                  <a:miter lim="400000"/>
                </a:ln>
                <a:effectLst/>
              </p:spPr>
              <p:txBody>
                <a:bodyPr/>
                <a:lstStyle/>
                <a:p>
                  <a:r>
                    <a:rPr lang="en-US">
                      <a:noFill/>
                    </a:rPr>
                    <a:t> </a:t>
                  </a:r>
                </a:p>
              </p:txBody>
            </p:sp>
          </mc:Fallback>
        </mc:AlternateContent>
        <p:grpSp>
          <p:nvGrpSpPr>
            <p:cNvPr id="37" name="Group 478">
              <a:extLst>
                <a:ext uri="{FF2B5EF4-FFF2-40B4-BE49-F238E27FC236}">
                  <a16:creationId xmlns:a16="http://schemas.microsoft.com/office/drawing/2014/main" id="{138FE700-7645-DA42-B67B-1BBB52987CEE}"/>
                </a:ext>
              </a:extLst>
            </p:cNvPr>
            <p:cNvGrpSpPr>
              <a:grpSpLocks/>
            </p:cNvGrpSpPr>
            <p:nvPr/>
          </p:nvGrpSpPr>
          <p:grpSpPr bwMode="auto">
            <a:xfrm flipH="1">
              <a:off x="3259377" y="3040355"/>
              <a:ext cx="401622" cy="609600"/>
              <a:chOff x="4656" y="1344"/>
              <a:chExt cx="192" cy="384"/>
            </a:xfrm>
          </p:grpSpPr>
          <p:sp>
            <p:nvSpPr>
              <p:cNvPr id="38" name="Freeform 37">
                <a:extLst>
                  <a:ext uri="{FF2B5EF4-FFF2-40B4-BE49-F238E27FC236}">
                    <a16:creationId xmlns:a16="http://schemas.microsoft.com/office/drawing/2014/main" id="{78459269-879E-B14D-BFF0-ACC62B2DEE9E}"/>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Line 36">
                <a:extLst>
                  <a:ext uri="{FF2B5EF4-FFF2-40B4-BE49-F238E27FC236}">
                    <a16:creationId xmlns:a16="http://schemas.microsoft.com/office/drawing/2014/main" id="{00ECE742-3C08-9642-9F18-2F399C7FABBE}"/>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0" name="Line 37">
                <a:extLst>
                  <a:ext uri="{FF2B5EF4-FFF2-40B4-BE49-F238E27FC236}">
                    <a16:creationId xmlns:a16="http://schemas.microsoft.com/office/drawing/2014/main" id="{B0ADE173-1023-AA4B-A422-1C56090457C2}"/>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1" name="Freeform 40">
                <a:extLst>
                  <a:ext uri="{FF2B5EF4-FFF2-40B4-BE49-F238E27FC236}">
                    <a16:creationId xmlns:a16="http://schemas.microsoft.com/office/drawing/2014/main" id="{D35803B6-5DC7-AF49-AB31-227C8BC496F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Freeform 41">
              <a:extLst>
                <a:ext uri="{FF2B5EF4-FFF2-40B4-BE49-F238E27FC236}">
                  <a16:creationId xmlns:a16="http://schemas.microsoft.com/office/drawing/2014/main" id="{39C44A21-9D34-7544-A8AF-57282FCEF4A3}"/>
                </a:ext>
              </a:extLst>
            </p:cNvPr>
            <p:cNvSpPr>
              <a:spLocks noChangeAspect="1"/>
            </p:cNvSpPr>
            <p:nvPr/>
          </p:nvSpPr>
          <p:spPr bwMode="auto">
            <a:xfrm>
              <a:off x="4625548" y="230249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Oval 57">
              <a:extLst>
                <a:ext uri="{FF2B5EF4-FFF2-40B4-BE49-F238E27FC236}">
                  <a16:creationId xmlns:a16="http://schemas.microsoft.com/office/drawing/2014/main" id="{098C87C1-D532-AA44-8920-43AFBB2316A7}"/>
                </a:ext>
              </a:extLst>
            </p:cNvPr>
            <p:cNvSpPr/>
            <p:nvPr/>
          </p:nvSpPr>
          <p:spPr>
            <a:xfrm>
              <a:off x="3610109" y="50007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573D05-C130-F745-9B86-8BB3C4C293C0}"/>
                </a:ext>
              </a:extLst>
            </p:cNvPr>
            <p:cNvSpPr/>
            <p:nvPr/>
          </p:nvSpPr>
          <p:spPr>
            <a:xfrm>
              <a:off x="3611380" y="42301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222">
              <a:extLst>
                <a:ext uri="{FF2B5EF4-FFF2-40B4-BE49-F238E27FC236}">
                  <a16:creationId xmlns:a16="http://schemas.microsoft.com/office/drawing/2014/main" id="{A183A900-D2E2-6A4F-B6A5-27CEAF6BA533}"/>
                </a:ext>
              </a:extLst>
            </p:cNvPr>
            <p:cNvGrpSpPr>
              <a:grpSpLocks/>
            </p:cNvGrpSpPr>
            <p:nvPr/>
          </p:nvGrpSpPr>
          <p:grpSpPr bwMode="auto">
            <a:xfrm>
              <a:off x="4552759" y="3017775"/>
              <a:ext cx="304800" cy="381000"/>
              <a:chOff x="4272" y="3072"/>
              <a:chExt cx="192" cy="240"/>
            </a:xfrm>
          </p:grpSpPr>
          <p:sp>
            <p:nvSpPr>
              <p:cNvPr id="71" name="Line 99">
                <a:extLst>
                  <a:ext uri="{FF2B5EF4-FFF2-40B4-BE49-F238E27FC236}">
                    <a16:creationId xmlns:a16="http://schemas.microsoft.com/office/drawing/2014/main" id="{492CE2DD-7B42-A840-9CA2-27FD6CAA38A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7CD979DA-2EFF-5946-8BC3-73138084238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7053345-0ADF-3044-99D2-78007E52BF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28593A8A-C41D-394C-8F2D-EDCBD748BA9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B251EF4B-7533-214A-AF6A-039596162E9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A1967A7B-EC7C-174D-9B22-BDE8C87E9C0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Oval 76">
              <a:extLst>
                <a:ext uri="{FF2B5EF4-FFF2-40B4-BE49-F238E27FC236}">
                  <a16:creationId xmlns:a16="http://schemas.microsoft.com/office/drawing/2014/main" id="{F75EBA22-CBF3-2C49-8B00-940AB3FD4FC3}"/>
                </a:ext>
              </a:extLst>
            </p:cNvPr>
            <p:cNvSpPr/>
            <p:nvPr/>
          </p:nvSpPr>
          <p:spPr>
            <a:xfrm>
              <a:off x="2607949" y="32932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168C677-3BB5-BF46-91D5-2F6DCBF3207C}"/>
                </a:ext>
              </a:extLst>
            </p:cNvPr>
            <p:cNvGrpSpPr/>
            <p:nvPr/>
          </p:nvGrpSpPr>
          <p:grpSpPr>
            <a:xfrm>
              <a:off x="3581062" y="2292266"/>
              <a:ext cx="427602" cy="762000"/>
              <a:chOff x="2266478" y="2277813"/>
              <a:chExt cx="427602" cy="762000"/>
            </a:xfrm>
          </p:grpSpPr>
          <p:grpSp>
            <p:nvGrpSpPr>
              <p:cNvPr id="81" name="Group 267">
                <a:extLst>
                  <a:ext uri="{FF2B5EF4-FFF2-40B4-BE49-F238E27FC236}">
                    <a16:creationId xmlns:a16="http://schemas.microsoft.com/office/drawing/2014/main" id="{D0765476-8ECC-B648-B36A-5F3C8416E60C}"/>
                  </a:ext>
                </a:extLst>
              </p:cNvPr>
              <p:cNvGrpSpPr>
                <a:grpSpLocks/>
              </p:cNvGrpSpPr>
              <p:nvPr/>
            </p:nvGrpSpPr>
            <p:grpSpPr bwMode="auto">
              <a:xfrm>
                <a:off x="2266478" y="2277813"/>
                <a:ext cx="152400" cy="762000"/>
                <a:chOff x="3935" y="1728"/>
                <a:chExt cx="96" cy="480"/>
              </a:xfrm>
            </p:grpSpPr>
            <p:sp>
              <p:nvSpPr>
                <p:cNvPr id="96" name="Arc 268">
                  <a:extLst>
                    <a:ext uri="{FF2B5EF4-FFF2-40B4-BE49-F238E27FC236}">
                      <a16:creationId xmlns:a16="http://schemas.microsoft.com/office/drawing/2014/main" id="{69404E0F-8DB8-9D47-95D9-940B04EC65D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69">
                  <a:extLst>
                    <a:ext uri="{FF2B5EF4-FFF2-40B4-BE49-F238E27FC236}">
                      <a16:creationId xmlns:a16="http://schemas.microsoft.com/office/drawing/2014/main" id="{0C2152F8-6095-3B49-8584-68436B5332A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70">
                  <a:extLst>
                    <a:ext uri="{FF2B5EF4-FFF2-40B4-BE49-F238E27FC236}">
                      <a16:creationId xmlns:a16="http://schemas.microsoft.com/office/drawing/2014/main" id="{C519BA85-7365-EE42-A30F-C304EA28A5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71">
                  <a:extLst>
                    <a:ext uri="{FF2B5EF4-FFF2-40B4-BE49-F238E27FC236}">
                      <a16:creationId xmlns:a16="http://schemas.microsoft.com/office/drawing/2014/main" id="{7B7C141E-30A6-7D49-B9B4-A6D13D9A922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Line 272">
                  <a:extLst>
                    <a:ext uri="{FF2B5EF4-FFF2-40B4-BE49-F238E27FC236}">
                      <a16:creationId xmlns:a16="http://schemas.microsoft.com/office/drawing/2014/main" id="{FC6BFE89-77E2-6B48-8DD9-1B514FC8F3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273">
                  <a:extLst>
                    <a:ext uri="{FF2B5EF4-FFF2-40B4-BE49-F238E27FC236}">
                      <a16:creationId xmlns:a16="http://schemas.microsoft.com/office/drawing/2014/main" id="{81E13952-61C9-AD42-8EB0-D5FB873CED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Arc 274">
                  <a:extLst>
                    <a:ext uri="{FF2B5EF4-FFF2-40B4-BE49-F238E27FC236}">
                      <a16:creationId xmlns:a16="http://schemas.microsoft.com/office/drawing/2014/main" id="{E27BBFE4-4963-4747-BABD-EA9F2EDA4D2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5">
                  <a:extLst>
                    <a:ext uri="{FF2B5EF4-FFF2-40B4-BE49-F238E27FC236}">
                      <a16:creationId xmlns:a16="http://schemas.microsoft.com/office/drawing/2014/main" id="{33390F03-41BD-314B-A6B1-7EC605CA170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276">
                  <a:extLst>
                    <a:ext uri="{FF2B5EF4-FFF2-40B4-BE49-F238E27FC236}">
                      <a16:creationId xmlns:a16="http://schemas.microsoft.com/office/drawing/2014/main" id="{CC594B15-E925-2B4A-B252-FDF0237AF5F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277">
                  <a:extLst>
                    <a:ext uri="{FF2B5EF4-FFF2-40B4-BE49-F238E27FC236}">
                      <a16:creationId xmlns:a16="http://schemas.microsoft.com/office/drawing/2014/main" id="{EC9151A4-782D-AC4C-AA3C-ECD074AACE0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278">
                  <a:extLst>
                    <a:ext uri="{FF2B5EF4-FFF2-40B4-BE49-F238E27FC236}">
                      <a16:creationId xmlns:a16="http://schemas.microsoft.com/office/drawing/2014/main" id="{7C156613-BF28-5544-95ED-6CF159DF350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9">
                  <a:extLst>
                    <a:ext uri="{FF2B5EF4-FFF2-40B4-BE49-F238E27FC236}">
                      <a16:creationId xmlns:a16="http://schemas.microsoft.com/office/drawing/2014/main" id="{BC28CC89-6C6A-7D47-94D7-4F9BD7211A9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80">
                  <a:extLst>
                    <a:ext uri="{FF2B5EF4-FFF2-40B4-BE49-F238E27FC236}">
                      <a16:creationId xmlns:a16="http://schemas.microsoft.com/office/drawing/2014/main" id="{0879C8DA-591E-2C44-9A8A-84F0B96DBFD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2" name="Group 281">
                <a:extLst>
                  <a:ext uri="{FF2B5EF4-FFF2-40B4-BE49-F238E27FC236}">
                    <a16:creationId xmlns:a16="http://schemas.microsoft.com/office/drawing/2014/main" id="{3472A02E-570E-5F42-8D16-DCD15528FEB2}"/>
                  </a:ext>
                </a:extLst>
              </p:cNvPr>
              <p:cNvGrpSpPr>
                <a:grpSpLocks/>
              </p:cNvGrpSpPr>
              <p:nvPr/>
            </p:nvGrpSpPr>
            <p:grpSpPr bwMode="auto">
              <a:xfrm flipH="1">
                <a:off x="2541680" y="2277813"/>
                <a:ext cx="152400" cy="762000"/>
                <a:chOff x="3935" y="1728"/>
                <a:chExt cx="96" cy="480"/>
              </a:xfrm>
            </p:grpSpPr>
            <p:sp>
              <p:nvSpPr>
                <p:cNvPr id="83" name="Arc 282">
                  <a:extLst>
                    <a:ext uri="{FF2B5EF4-FFF2-40B4-BE49-F238E27FC236}">
                      <a16:creationId xmlns:a16="http://schemas.microsoft.com/office/drawing/2014/main" id="{D87A57E7-F5C1-2D4C-9D70-8D46D5FCB28B}"/>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Arc 283">
                  <a:extLst>
                    <a:ext uri="{FF2B5EF4-FFF2-40B4-BE49-F238E27FC236}">
                      <a16:creationId xmlns:a16="http://schemas.microsoft.com/office/drawing/2014/main" id="{1FDBAF98-9305-A249-96F2-3981E4D33B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84">
                  <a:extLst>
                    <a:ext uri="{FF2B5EF4-FFF2-40B4-BE49-F238E27FC236}">
                      <a16:creationId xmlns:a16="http://schemas.microsoft.com/office/drawing/2014/main" id="{50559B8E-0D21-B541-8087-9AEFF234F36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85">
                  <a:extLst>
                    <a:ext uri="{FF2B5EF4-FFF2-40B4-BE49-F238E27FC236}">
                      <a16:creationId xmlns:a16="http://schemas.microsoft.com/office/drawing/2014/main" id="{6FEA6BD8-3731-4F44-9047-E4708C4AA2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Line 286">
                  <a:extLst>
                    <a:ext uri="{FF2B5EF4-FFF2-40B4-BE49-F238E27FC236}">
                      <a16:creationId xmlns:a16="http://schemas.microsoft.com/office/drawing/2014/main" id="{3E9CF980-757E-9D46-8DFF-87DC373C798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87">
                  <a:extLst>
                    <a:ext uri="{FF2B5EF4-FFF2-40B4-BE49-F238E27FC236}">
                      <a16:creationId xmlns:a16="http://schemas.microsoft.com/office/drawing/2014/main" id="{316A5A2D-F337-524E-8D1A-FA5C94A0C3E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Arc 288">
                  <a:extLst>
                    <a:ext uri="{FF2B5EF4-FFF2-40B4-BE49-F238E27FC236}">
                      <a16:creationId xmlns:a16="http://schemas.microsoft.com/office/drawing/2014/main" id="{C521A270-2962-0D46-AA60-4FAA98988FA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9">
                  <a:extLst>
                    <a:ext uri="{FF2B5EF4-FFF2-40B4-BE49-F238E27FC236}">
                      <a16:creationId xmlns:a16="http://schemas.microsoft.com/office/drawing/2014/main" id="{DC82B1DF-F603-B949-B0CA-061A35C0AE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Arc 290">
                  <a:extLst>
                    <a:ext uri="{FF2B5EF4-FFF2-40B4-BE49-F238E27FC236}">
                      <a16:creationId xmlns:a16="http://schemas.microsoft.com/office/drawing/2014/main" id="{E806987D-D120-5941-88DE-443BCF01E99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Arc 291">
                  <a:extLst>
                    <a:ext uri="{FF2B5EF4-FFF2-40B4-BE49-F238E27FC236}">
                      <a16:creationId xmlns:a16="http://schemas.microsoft.com/office/drawing/2014/main" id="{7CF314EF-F1CF-1C4C-BB72-DC1F863959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 name="Arc 292">
                  <a:extLst>
                    <a:ext uri="{FF2B5EF4-FFF2-40B4-BE49-F238E27FC236}">
                      <a16:creationId xmlns:a16="http://schemas.microsoft.com/office/drawing/2014/main" id="{8A83E93C-5F02-9C4E-9AB4-F043F8516A5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93">
                  <a:extLst>
                    <a:ext uri="{FF2B5EF4-FFF2-40B4-BE49-F238E27FC236}">
                      <a16:creationId xmlns:a16="http://schemas.microsoft.com/office/drawing/2014/main" id="{EEF220C1-71B2-3548-ACFD-42EF3FEDDD9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4">
                  <a:extLst>
                    <a:ext uri="{FF2B5EF4-FFF2-40B4-BE49-F238E27FC236}">
                      <a16:creationId xmlns:a16="http://schemas.microsoft.com/office/drawing/2014/main" id="{659B9ABD-3137-5244-9BDF-7464DB60A2D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9" name="TextBox 108">
              <a:extLst>
                <a:ext uri="{FF2B5EF4-FFF2-40B4-BE49-F238E27FC236}">
                  <a16:creationId xmlns:a16="http://schemas.microsoft.com/office/drawing/2014/main" id="{5771A44B-DC60-F54B-9F14-A97EB4A39BB1}"/>
                </a:ext>
              </a:extLst>
            </p:cNvPr>
            <p:cNvSpPr txBox="1"/>
            <p:nvPr/>
          </p:nvSpPr>
          <p:spPr>
            <a:xfrm>
              <a:off x="3250194" y="2405844"/>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110" name="Freeform 109">
              <a:extLst>
                <a:ext uri="{FF2B5EF4-FFF2-40B4-BE49-F238E27FC236}">
                  <a16:creationId xmlns:a16="http://schemas.microsoft.com/office/drawing/2014/main" id="{2162ABDF-F628-364E-84CA-CE4CBA3C06F3}"/>
                </a:ext>
              </a:extLst>
            </p:cNvPr>
            <p:cNvSpPr>
              <a:spLocks noChangeAspect="1"/>
            </p:cNvSpPr>
            <p:nvPr/>
          </p:nvSpPr>
          <p:spPr bwMode="auto">
            <a:xfrm flipH="1">
              <a:off x="3574773" y="357006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1" name="Freeform 110">
              <a:extLst>
                <a:ext uri="{FF2B5EF4-FFF2-40B4-BE49-F238E27FC236}">
                  <a16:creationId xmlns:a16="http://schemas.microsoft.com/office/drawing/2014/main" id="{B6E738E5-653B-C645-837D-0281157CA742}"/>
                </a:ext>
              </a:extLst>
            </p:cNvPr>
            <p:cNvSpPr>
              <a:spLocks noChangeAspect="1"/>
            </p:cNvSpPr>
            <p:nvPr/>
          </p:nvSpPr>
          <p:spPr bwMode="auto">
            <a:xfrm flipH="1">
              <a:off x="3578315" y="4222204"/>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2" name="Group 210">
              <a:extLst>
                <a:ext uri="{FF2B5EF4-FFF2-40B4-BE49-F238E27FC236}">
                  <a16:creationId xmlns:a16="http://schemas.microsoft.com/office/drawing/2014/main" id="{F782D9D4-8FA1-2945-B421-D4E62D9DCF22}"/>
                </a:ext>
              </a:extLst>
            </p:cNvPr>
            <p:cNvGrpSpPr>
              <a:grpSpLocks/>
            </p:cNvGrpSpPr>
            <p:nvPr/>
          </p:nvGrpSpPr>
          <p:grpSpPr bwMode="auto">
            <a:xfrm>
              <a:off x="3514062" y="4910337"/>
              <a:ext cx="304800" cy="762000"/>
              <a:chOff x="3216" y="1728"/>
              <a:chExt cx="192" cy="480"/>
            </a:xfrm>
          </p:grpSpPr>
          <p:sp>
            <p:nvSpPr>
              <p:cNvPr id="113" name="Line 8">
                <a:extLst>
                  <a:ext uri="{FF2B5EF4-FFF2-40B4-BE49-F238E27FC236}">
                    <a16:creationId xmlns:a16="http://schemas.microsoft.com/office/drawing/2014/main" id="{32C789F8-2092-1D41-BEC6-7131195857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1895DF20-600B-6848-A2B6-8EC7F724FF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D853FA14-8589-8346-AB0F-43B76795EFC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B0DC83E9-0A56-D145-BBCF-050C451100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 name="Group 218">
              <a:extLst>
                <a:ext uri="{FF2B5EF4-FFF2-40B4-BE49-F238E27FC236}">
                  <a16:creationId xmlns:a16="http://schemas.microsoft.com/office/drawing/2014/main" id="{64F42EC8-557F-6342-9A00-667B6ADE947A}"/>
                </a:ext>
              </a:extLst>
            </p:cNvPr>
            <p:cNvGrpSpPr>
              <a:grpSpLocks/>
            </p:cNvGrpSpPr>
            <p:nvPr/>
          </p:nvGrpSpPr>
          <p:grpSpPr bwMode="auto">
            <a:xfrm rot="5400000">
              <a:off x="3964758" y="4672044"/>
              <a:ext cx="152400" cy="762000"/>
              <a:chOff x="5280" y="1200"/>
              <a:chExt cx="96" cy="480"/>
            </a:xfrm>
          </p:grpSpPr>
          <p:sp>
            <p:nvSpPr>
              <p:cNvPr id="118" name="Line 106">
                <a:extLst>
                  <a:ext uri="{FF2B5EF4-FFF2-40B4-BE49-F238E27FC236}">
                    <a16:creationId xmlns:a16="http://schemas.microsoft.com/office/drawing/2014/main" id="{6232A700-92DD-6444-A31F-EC55432A8CB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7">
                <a:extLst>
                  <a:ext uri="{FF2B5EF4-FFF2-40B4-BE49-F238E27FC236}">
                    <a16:creationId xmlns:a16="http://schemas.microsoft.com/office/drawing/2014/main" id="{A5CDA265-86E1-C745-9190-1C64DA40578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08">
                <a:extLst>
                  <a:ext uri="{FF2B5EF4-FFF2-40B4-BE49-F238E27FC236}">
                    <a16:creationId xmlns:a16="http://schemas.microsoft.com/office/drawing/2014/main" id="{F0FD8E07-4969-8840-8675-5F8E6400E1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1" name="Line 109">
                <a:extLst>
                  <a:ext uri="{FF2B5EF4-FFF2-40B4-BE49-F238E27FC236}">
                    <a16:creationId xmlns:a16="http://schemas.microsoft.com/office/drawing/2014/main" id="{81D27A1A-4538-3942-9FDE-3954C614B431}"/>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2" name="Straight Connector 121">
              <a:extLst>
                <a:ext uri="{FF2B5EF4-FFF2-40B4-BE49-F238E27FC236}">
                  <a16:creationId xmlns:a16="http://schemas.microsoft.com/office/drawing/2014/main" id="{5D06F7E7-B90D-5549-8F0A-07FC1326BD5D}"/>
                </a:ext>
              </a:extLst>
            </p:cNvPr>
            <p:cNvCxnSpPr>
              <a:cxnSpLocks/>
            </p:cNvCxnSpPr>
            <p:nvPr/>
          </p:nvCxnSpPr>
          <p:spPr>
            <a:xfrm>
              <a:off x="4008664" y="4264736"/>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4" name="Straight Arrow Connector 123">
              <a:extLst>
                <a:ext uri="{FF2B5EF4-FFF2-40B4-BE49-F238E27FC236}">
                  <a16:creationId xmlns:a16="http://schemas.microsoft.com/office/drawing/2014/main" id="{EDEB7D50-482D-8D4B-8427-1072DB96418D}"/>
                </a:ext>
              </a:extLst>
            </p:cNvPr>
            <p:cNvCxnSpPr>
              <a:cxnSpLocks/>
            </p:cNvCxnSpPr>
            <p:nvPr/>
          </p:nvCxnSpPr>
          <p:spPr>
            <a:xfrm flipH="1">
              <a:off x="3727392" y="4634536"/>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256FC93B-27E6-5049-B3DC-0E3D6BA9233D}"/>
                </a:ext>
              </a:extLst>
            </p:cNvPr>
            <p:cNvCxnSpPr>
              <a:cxnSpLocks/>
            </p:cNvCxnSpPr>
            <p:nvPr/>
          </p:nvCxnSpPr>
          <p:spPr>
            <a:xfrm flipH="1">
              <a:off x="3653695" y="1766628"/>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D7F6B622-618E-5D4E-988B-32DB23844BE0}"/>
                </a:ext>
              </a:extLst>
            </p:cNvPr>
            <p:cNvSpPr/>
            <p:nvPr/>
          </p:nvSpPr>
          <p:spPr>
            <a:xfrm>
              <a:off x="3613733" y="17388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9820E56-7716-B14E-85C9-BAD4277E67C2}"/>
                </a:ext>
              </a:extLst>
            </p:cNvPr>
            <p:cNvSpPr/>
            <p:nvPr/>
          </p:nvSpPr>
          <p:spPr>
            <a:xfrm>
              <a:off x="4688265" y="5005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EDD0F08-88A5-9547-BE4C-09A988330BA4}"/>
                    </a:ext>
                  </a:extLst>
                </p:cNvPr>
                <p:cNvSpPr txBox="1"/>
                <p:nvPr/>
              </p:nvSpPr>
              <p:spPr>
                <a:xfrm flipH="1">
                  <a:off x="3902754" y="36105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3902754" y="361059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582507-8029-C04C-93FC-C6DCCD362C8A}"/>
                    </a:ext>
                  </a:extLst>
                </p:cNvPr>
                <p:cNvSpPr txBox="1"/>
                <p:nvPr/>
              </p:nvSpPr>
              <p:spPr>
                <a:xfrm flipH="1">
                  <a:off x="3057090" y="42844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3057090" y="4284491"/>
                  <a:ext cx="525365" cy="523218"/>
                </a:xfrm>
                <a:prstGeom prst="rect">
                  <a:avLst/>
                </a:prstGeom>
                <a:blipFill>
                  <a:blip r:embed="rId6"/>
                  <a:stretch>
                    <a:fillRect l="-11628"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D341C9A-C0F2-624A-932B-D1E8BDFA73D5}"/>
                    </a:ext>
                  </a:extLst>
                </p:cNvPr>
                <p:cNvSpPr txBox="1"/>
                <p:nvPr/>
              </p:nvSpPr>
              <p:spPr>
                <a:xfrm flipH="1">
                  <a:off x="4847659" y="253620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4847659" y="2536206"/>
                  <a:ext cx="525365" cy="523218"/>
                </a:xfrm>
                <a:prstGeom prst="rect">
                  <a:avLst/>
                </a:prstGeom>
                <a:blipFill>
                  <a:blip r:embed="rId7"/>
                  <a:stretch>
                    <a:fillRect l="-11905" t="-2381" b="-14286"/>
                  </a:stretch>
                </a:blipFill>
                <a:ln w="12700" cap="flat">
                  <a:noFill/>
                  <a:miter lim="400000"/>
                </a:ln>
                <a:effectLst/>
              </p:spPr>
              <p:txBody>
                <a:bodyPr/>
                <a:lstStyle/>
                <a:p>
                  <a:r>
                    <a:rPr lang="en-US">
                      <a:noFill/>
                    </a:rPr>
                    <a:t> </a:t>
                  </a:r>
                </a:p>
              </p:txBody>
            </p:sp>
          </mc:Fallback>
        </mc:AlternateContent>
        <p:sp>
          <p:nvSpPr>
            <p:cNvPr id="133" name="TextBox 132">
              <a:extLst>
                <a:ext uri="{FF2B5EF4-FFF2-40B4-BE49-F238E27FC236}">
                  <a16:creationId xmlns:a16="http://schemas.microsoft.com/office/drawing/2014/main" id="{E14C096C-53F5-6442-9F1B-8FFFEE999A20}"/>
                </a:ext>
              </a:extLst>
            </p:cNvPr>
            <p:cNvSpPr txBox="1"/>
            <p:nvPr/>
          </p:nvSpPr>
          <p:spPr>
            <a:xfrm flipH="1">
              <a:off x="4969560" y="4889005"/>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134" name="TextBox 133">
              <a:extLst>
                <a:ext uri="{FF2B5EF4-FFF2-40B4-BE49-F238E27FC236}">
                  <a16:creationId xmlns:a16="http://schemas.microsoft.com/office/drawing/2014/main" id="{A2642540-0FFD-3C4E-848B-6CEF68DAB40F}"/>
                </a:ext>
              </a:extLst>
            </p:cNvPr>
            <p:cNvSpPr txBox="1"/>
            <p:nvPr/>
          </p:nvSpPr>
          <p:spPr>
            <a:xfrm>
              <a:off x="3703804" y="500089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123" name="Straight Connector 122">
              <a:extLst>
                <a:ext uri="{FF2B5EF4-FFF2-40B4-BE49-F238E27FC236}">
                  <a16:creationId xmlns:a16="http://schemas.microsoft.com/office/drawing/2014/main" id="{13685CE5-B45A-2848-8977-8C09354B39F7}"/>
                </a:ext>
              </a:extLst>
            </p:cNvPr>
            <p:cNvCxnSpPr>
              <a:cxnSpLocks/>
            </p:cNvCxnSpPr>
            <p:nvPr/>
          </p:nvCxnSpPr>
          <p:spPr>
            <a:xfrm flipH="1">
              <a:off x="4360479" y="5044678"/>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5" name="Group 210">
              <a:extLst>
                <a:ext uri="{FF2B5EF4-FFF2-40B4-BE49-F238E27FC236}">
                  <a16:creationId xmlns:a16="http://schemas.microsoft.com/office/drawing/2014/main" id="{1E398F28-276A-6041-B01A-96B9C3437EAD}"/>
                </a:ext>
              </a:extLst>
            </p:cNvPr>
            <p:cNvGrpSpPr>
              <a:grpSpLocks/>
            </p:cNvGrpSpPr>
            <p:nvPr/>
          </p:nvGrpSpPr>
          <p:grpSpPr bwMode="auto">
            <a:xfrm>
              <a:off x="4248090" y="5060918"/>
              <a:ext cx="304800" cy="762000"/>
              <a:chOff x="3216" y="1728"/>
              <a:chExt cx="192" cy="480"/>
            </a:xfrm>
          </p:grpSpPr>
          <p:sp>
            <p:nvSpPr>
              <p:cNvPr id="128" name="Line 8">
                <a:extLst>
                  <a:ext uri="{FF2B5EF4-FFF2-40B4-BE49-F238E27FC236}">
                    <a16:creationId xmlns:a16="http://schemas.microsoft.com/office/drawing/2014/main" id="{9D319E1C-6C94-3340-BEEE-6951342E94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948A73DD-A252-494E-B6DA-397E117BEE3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F69B181F-89A5-E747-8EA1-BE7A841C679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DCD38137-C5FA-8F49-991B-EDFCDC947A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22">
              <a:extLst>
                <a:ext uri="{FF2B5EF4-FFF2-40B4-BE49-F238E27FC236}">
                  <a16:creationId xmlns:a16="http://schemas.microsoft.com/office/drawing/2014/main" id="{7D669E79-9D8F-494C-8B06-8A4D9F3BDEE8}"/>
                </a:ext>
              </a:extLst>
            </p:cNvPr>
            <p:cNvGrpSpPr>
              <a:grpSpLocks/>
            </p:cNvGrpSpPr>
            <p:nvPr/>
          </p:nvGrpSpPr>
          <p:grpSpPr bwMode="auto">
            <a:xfrm>
              <a:off x="4248090" y="5647530"/>
              <a:ext cx="304800" cy="381000"/>
              <a:chOff x="4272" y="3072"/>
              <a:chExt cx="192" cy="240"/>
            </a:xfrm>
          </p:grpSpPr>
          <p:sp>
            <p:nvSpPr>
              <p:cNvPr id="139" name="Line 99">
                <a:extLst>
                  <a:ext uri="{FF2B5EF4-FFF2-40B4-BE49-F238E27FC236}">
                    <a16:creationId xmlns:a16="http://schemas.microsoft.com/office/drawing/2014/main" id="{A48A3618-62ED-E447-893E-9DB4944F1AB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4DE840BF-D3C5-1045-A17C-7CF663DFA3D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820D5846-AD26-C546-ACF9-E8CA4A6E15C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52D2774E-2E09-8D45-BB79-FB5E170E0BE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AA27A7B9-0639-3646-B087-7FB83A30BC4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5E9C9B19-A2A8-DE48-A1D3-F1F322DDE86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TextBox 144">
              <a:extLst>
                <a:ext uri="{FF2B5EF4-FFF2-40B4-BE49-F238E27FC236}">
                  <a16:creationId xmlns:a16="http://schemas.microsoft.com/office/drawing/2014/main" id="{FDAF3B47-AD17-1046-A27E-4C8BC669D19B}"/>
                </a:ext>
              </a:extLst>
            </p:cNvPr>
            <p:cNvSpPr txBox="1"/>
            <p:nvPr/>
          </p:nvSpPr>
          <p:spPr>
            <a:xfrm flipH="1">
              <a:off x="4725941" y="530604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46" name="Oval 145">
              <a:extLst>
                <a:ext uri="{FF2B5EF4-FFF2-40B4-BE49-F238E27FC236}">
                  <a16:creationId xmlns:a16="http://schemas.microsoft.com/office/drawing/2014/main" id="{DA3AE0F4-943E-9F48-8202-B54986F0304B}"/>
                </a:ext>
              </a:extLst>
            </p:cNvPr>
            <p:cNvSpPr/>
            <p:nvPr/>
          </p:nvSpPr>
          <p:spPr>
            <a:xfrm>
              <a:off x="4362196" y="49979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744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42256" y="1206555"/>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 then the gain is </a:t>
                </a:r>
                <a14:m>
                  <m:oMath xmlns:m="http://schemas.openxmlformats.org/officeDocument/2006/math">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and</a:t>
                </a:r>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r>
                  <a:rPr lang="en-US" b="0" dirty="0">
                    <a:solidFill>
                      <a:srgbClr val="000000"/>
                    </a:solidFill>
                    <a:latin typeface="Calibri"/>
                    <a:cs typeface="Calibri"/>
                    <a:sym typeface="Calibri"/>
                  </a:rPr>
                  <a:t>So 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 </a:t>
                </a: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the collector impedance</a:t>
                </a:r>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42256" y="1206555"/>
                <a:ext cx="8882631" cy="5205267"/>
              </a:xfrm>
              <a:prstGeom prst="rect">
                <a:avLst/>
              </a:prstGeom>
              <a:blipFill>
                <a:blip r:embed="rId3"/>
                <a:stretch>
                  <a:fillRect l="-1000" t="-7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56</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11682606" y="850769"/>
            <a:ext cx="474366" cy="369332"/>
          </a:xfrm>
          <a:prstGeom prst="rect">
            <a:avLst/>
          </a:prstGeom>
          <a:noFill/>
        </p:spPr>
        <p:txBody>
          <a:bodyPr wrap="square" rtlCol="0">
            <a:spAutoFit/>
          </a:bodyPr>
          <a:lstStyle/>
          <a:p>
            <a:r>
              <a:rPr lang="en-US" dirty="0"/>
              <a:t>A</a:t>
            </a:r>
          </a:p>
        </p:txBody>
      </p:sp>
      <p:sp>
        <p:nvSpPr>
          <p:cNvPr id="125" name="TextBox 124">
            <a:extLst>
              <a:ext uri="{FF2B5EF4-FFF2-40B4-BE49-F238E27FC236}">
                <a16:creationId xmlns:a16="http://schemas.microsoft.com/office/drawing/2014/main" id="{4FB66BBA-57C6-4849-BF97-EB2F49473EF3}"/>
              </a:ext>
            </a:extLst>
          </p:cNvPr>
          <p:cNvSpPr txBox="1"/>
          <p:nvPr/>
        </p:nvSpPr>
        <p:spPr>
          <a:xfrm>
            <a:off x="11733588" y="4843231"/>
            <a:ext cx="474366" cy="369332"/>
          </a:xfrm>
          <a:prstGeom prst="rect">
            <a:avLst/>
          </a:prstGeom>
          <a:noFill/>
        </p:spPr>
        <p:txBody>
          <a:bodyPr wrap="square" rtlCol="0">
            <a:spAutoFit/>
          </a:bodyPr>
          <a:lstStyle/>
          <a:p>
            <a:r>
              <a:rPr lang="en-US" dirty="0"/>
              <a:t>B</a:t>
            </a:r>
          </a:p>
        </p:txBody>
      </p:sp>
      <p:grpSp>
        <p:nvGrpSpPr>
          <p:cNvPr id="144" name="Group 143">
            <a:extLst>
              <a:ext uri="{FF2B5EF4-FFF2-40B4-BE49-F238E27FC236}">
                <a16:creationId xmlns:a16="http://schemas.microsoft.com/office/drawing/2014/main" id="{CD7CF3CD-6554-FE45-B260-10BA815CC4BB}"/>
              </a:ext>
            </a:extLst>
          </p:cNvPr>
          <p:cNvGrpSpPr/>
          <p:nvPr/>
        </p:nvGrpSpPr>
        <p:grpSpPr>
          <a:xfrm>
            <a:off x="9775316" y="4290001"/>
            <a:ext cx="2198366" cy="1985943"/>
            <a:chOff x="9775316" y="4290001"/>
            <a:chExt cx="2198366" cy="1985943"/>
          </a:xfrm>
        </p:grpSpPr>
        <p:sp>
          <p:nvSpPr>
            <p:cNvPr id="85" name="Freeform 12">
              <a:extLst>
                <a:ext uri="{FF2B5EF4-FFF2-40B4-BE49-F238E27FC236}">
                  <a16:creationId xmlns:a16="http://schemas.microsoft.com/office/drawing/2014/main" id="{06CAF599-9739-B540-9C8C-C9D938EEBFB6}"/>
                </a:ext>
              </a:extLst>
            </p:cNvPr>
            <p:cNvSpPr>
              <a:spLocks/>
            </p:cNvSpPr>
            <p:nvPr/>
          </p:nvSpPr>
          <p:spPr bwMode="auto">
            <a:xfrm flipH="1">
              <a:off x="11025004" y="51690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8" name="Oval 87">
              <a:extLst>
                <a:ext uri="{FF2B5EF4-FFF2-40B4-BE49-F238E27FC236}">
                  <a16:creationId xmlns:a16="http://schemas.microsoft.com/office/drawing/2014/main" id="{BFB08976-FF06-C64D-816A-3C7AD89B2DCC}"/>
                </a:ext>
              </a:extLst>
            </p:cNvPr>
            <p:cNvSpPr/>
            <p:nvPr/>
          </p:nvSpPr>
          <p:spPr>
            <a:xfrm>
              <a:off x="10290908" y="506941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F97C21E5-9F0F-384F-B9DA-1792388F36DF}"/>
                </a:ext>
              </a:extLst>
            </p:cNvPr>
            <p:cNvSpPr/>
            <p:nvPr/>
          </p:nvSpPr>
          <p:spPr>
            <a:xfrm>
              <a:off x="11079496" y="42900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0" name="Group 222">
              <a:extLst>
                <a:ext uri="{FF2B5EF4-FFF2-40B4-BE49-F238E27FC236}">
                  <a16:creationId xmlns:a16="http://schemas.microsoft.com/office/drawing/2014/main" id="{A73950B9-1A7A-8941-B837-CE34BCD674C6}"/>
                </a:ext>
              </a:extLst>
            </p:cNvPr>
            <p:cNvGrpSpPr>
              <a:grpSpLocks/>
            </p:cNvGrpSpPr>
            <p:nvPr/>
          </p:nvGrpSpPr>
          <p:grpSpPr bwMode="auto">
            <a:xfrm>
              <a:off x="10964634" y="5894944"/>
              <a:ext cx="304800" cy="381000"/>
              <a:chOff x="4272" y="3072"/>
              <a:chExt cx="192" cy="240"/>
            </a:xfrm>
          </p:grpSpPr>
          <p:sp>
            <p:nvSpPr>
              <p:cNvPr id="91" name="Line 99">
                <a:extLst>
                  <a:ext uri="{FF2B5EF4-FFF2-40B4-BE49-F238E27FC236}">
                    <a16:creationId xmlns:a16="http://schemas.microsoft.com/office/drawing/2014/main" id="{42CBE022-B0FA-1342-A497-1D22125A27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A1C1BBFD-8F14-984B-970B-15041E71AF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C02DE420-2232-744D-88CF-88D1FF2D2B1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833B5860-7AFD-5345-899E-BFC4DC6588C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797B6DD4-5636-6445-B741-FB5DF1BAFA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465659B4-313A-2447-AAE9-061744460D7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7" name="Group 356">
              <a:extLst>
                <a:ext uri="{FF2B5EF4-FFF2-40B4-BE49-F238E27FC236}">
                  <a16:creationId xmlns:a16="http://schemas.microsoft.com/office/drawing/2014/main" id="{58ED33F2-F698-8441-9C02-126EDD736D29}"/>
                </a:ext>
              </a:extLst>
            </p:cNvPr>
            <p:cNvGrpSpPr>
              <a:grpSpLocks/>
            </p:cNvGrpSpPr>
            <p:nvPr/>
          </p:nvGrpSpPr>
          <p:grpSpPr bwMode="auto">
            <a:xfrm rot="16200000">
              <a:off x="10482049" y="4734043"/>
              <a:ext cx="517931" cy="771180"/>
              <a:chOff x="2969" y="3306"/>
              <a:chExt cx="173" cy="524"/>
            </a:xfrm>
          </p:grpSpPr>
          <p:grpSp>
            <p:nvGrpSpPr>
              <p:cNvPr id="100" name="Group 294">
                <a:extLst>
                  <a:ext uri="{FF2B5EF4-FFF2-40B4-BE49-F238E27FC236}">
                    <a16:creationId xmlns:a16="http://schemas.microsoft.com/office/drawing/2014/main" id="{7F4AFBF7-3C7E-754E-8ED5-ECDECC8B6016}"/>
                  </a:ext>
                </a:extLst>
              </p:cNvPr>
              <p:cNvGrpSpPr>
                <a:grpSpLocks/>
              </p:cNvGrpSpPr>
              <p:nvPr/>
            </p:nvGrpSpPr>
            <p:grpSpPr bwMode="auto">
              <a:xfrm>
                <a:off x="2969" y="3306"/>
                <a:ext cx="173" cy="518"/>
                <a:chOff x="3083" y="3370"/>
                <a:chExt cx="173" cy="518"/>
              </a:xfrm>
            </p:grpSpPr>
            <p:grpSp>
              <p:nvGrpSpPr>
                <p:cNvPr id="103" name="Group 292">
                  <a:extLst>
                    <a:ext uri="{FF2B5EF4-FFF2-40B4-BE49-F238E27FC236}">
                      <a16:creationId xmlns:a16="http://schemas.microsoft.com/office/drawing/2014/main" id="{36F965B9-30C6-4A46-B4F5-4E0675FFEE68}"/>
                    </a:ext>
                  </a:extLst>
                </p:cNvPr>
                <p:cNvGrpSpPr>
                  <a:grpSpLocks/>
                </p:cNvGrpSpPr>
                <p:nvPr/>
              </p:nvGrpSpPr>
              <p:grpSpPr bwMode="auto">
                <a:xfrm>
                  <a:off x="3083" y="3542"/>
                  <a:ext cx="173" cy="169"/>
                  <a:chOff x="3092" y="3427"/>
                  <a:chExt cx="173" cy="284"/>
                </a:xfrm>
              </p:grpSpPr>
              <p:grpSp>
                <p:nvGrpSpPr>
                  <p:cNvPr id="106" name="Group 286">
                    <a:extLst>
                      <a:ext uri="{FF2B5EF4-FFF2-40B4-BE49-F238E27FC236}">
                        <a16:creationId xmlns:a16="http://schemas.microsoft.com/office/drawing/2014/main" id="{ECB269EB-07B7-9843-9EA1-D6504F651FA9}"/>
                      </a:ext>
                    </a:extLst>
                  </p:cNvPr>
                  <p:cNvGrpSpPr>
                    <a:grpSpLocks/>
                  </p:cNvGrpSpPr>
                  <p:nvPr/>
                </p:nvGrpSpPr>
                <p:grpSpPr bwMode="auto">
                  <a:xfrm>
                    <a:off x="3092" y="3427"/>
                    <a:ext cx="173" cy="230"/>
                    <a:chOff x="3168" y="3485"/>
                    <a:chExt cx="173" cy="230"/>
                  </a:xfrm>
                </p:grpSpPr>
                <p:sp>
                  <p:nvSpPr>
                    <p:cNvPr id="111" name="Line 283">
                      <a:extLst>
                        <a:ext uri="{FF2B5EF4-FFF2-40B4-BE49-F238E27FC236}">
                          <a16:creationId xmlns:a16="http://schemas.microsoft.com/office/drawing/2014/main" id="{17C8FBFC-A93E-DE40-8FBF-ADE608D2FECF}"/>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 name="Line 284">
                      <a:extLst>
                        <a:ext uri="{FF2B5EF4-FFF2-40B4-BE49-F238E27FC236}">
                          <a16:creationId xmlns:a16="http://schemas.microsoft.com/office/drawing/2014/main" id="{FB07B3C4-53BF-674D-B7B8-6C3323A4E70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 name="Line 285">
                      <a:extLst>
                        <a:ext uri="{FF2B5EF4-FFF2-40B4-BE49-F238E27FC236}">
                          <a16:creationId xmlns:a16="http://schemas.microsoft.com/office/drawing/2014/main" id="{93DC3770-198B-8347-A7BC-813DD7327B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07" name="Group 287">
                    <a:extLst>
                      <a:ext uri="{FF2B5EF4-FFF2-40B4-BE49-F238E27FC236}">
                        <a16:creationId xmlns:a16="http://schemas.microsoft.com/office/drawing/2014/main" id="{F3B52499-6C28-EF43-8E6D-5E7BF82C1B62}"/>
                      </a:ext>
                    </a:extLst>
                  </p:cNvPr>
                  <p:cNvGrpSpPr>
                    <a:grpSpLocks/>
                  </p:cNvGrpSpPr>
                  <p:nvPr/>
                </p:nvGrpSpPr>
                <p:grpSpPr bwMode="auto">
                  <a:xfrm>
                    <a:off x="3128" y="3481"/>
                    <a:ext cx="91" cy="230"/>
                    <a:chOff x="3168" y="3485"/>
                    <a:chExt cx="173" cy="230"/>
                  </a:xfrm>
                </p:grpSpPr>
                <p:sp>
                  <p:nvSpPr>
                    <p:cNvPr id="108" name="Line 288">
                      <a:extLst>
                        <a:ext uri="{FF2B5EF4-FFF2-40B4-BE49-F238E27FC236}">
                          <a16:creationId xmlns:a16="http://schemas.microsoft.com/office/drawing/2014/main" id="{5092B5B0-09C0-7447-92F6-B0051A1E0F0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289">
                      <a:extLst>
                        <a:ext uri="{FF2B5EF4-FFF2-40B4-BE49-F238E27FC236}">
                          <a16:creationId xmlns:a16="http://schemas.microsoft.com/office/drawing/2014/main" id="{996684B3-9B69-AB4F-82A6-CF9B1B35F5E3}"/>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0" name="Line 290">
                      <a:extLst>
                        <a:ext uri="{FF2B5EF4-FFF2-40B4-BE49-F238E27FC236}">
                          <a16:creationId xmlns:a16="http://schemas.microsoft.com/office/drawing/2014/main" id="{56A7E3A1-45FC-764B-B138-AE5116DA1F7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04" name="Line 291">
                  <a:extLst>
                    <a:ext uri="{FF2B5EF4-FFF2-40B4-BE49-F238E27FC236}">
                      <a16:creationId xmlns:a16="http://schemas.microsoft.com/office/drawing/2014/main" id="{F3BB1C98-5793-364E-A6C1-6F68840035E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 name="Line 293">
                  <a:extLst>
                    <a:ext uri="{FF2B5EF4-FFF2-40B4-BE49-F238E27FC236}">
                      <a16:creationId xmlns:a16="http://schemas.microsoft.com/office/drawing/2014/main" id="{3A387FAE-69FD-EE41-8D85-D0526178E63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Freeform 355">
                <a:extLst>
                  <a:ext uri="{FF2B5EF4-FFF2-40B4-BE49-F238E27FC236}">
                    <a16:creationId xmlns:a16="http://schemas.microsoft.com/office/drawing/2014/main" id="{C94AFA1A-9031-1940-9899-169898029FE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5" name="TextBox 114">
              <a:extLst>
                <a:ext uri="{FF2B5EF4-FFF2-40B4-BE49-F238E27FC236}">
                  <a16:creationId xmlns:a16="http://schemas.microsoft.com/office/drawing/2014/main" id="{8BB422A9-AC67-B149-B04C-94A1489C804B}"/>
                </a:ext>
              </a:extLst>
            </p:cNvPr>
            <p:cNvSpPr txBox="1"/>
            <p:nvPr/>
          </p:nvSpPr>
          <p:spPr>
            <a:xfrm>
              <a:off x="9775316" y="4880236"/>
              <a:ext cx="445956" cy="338554"/>
            </a:xfrm>
            <a:prstGeom prst="rect">
              <a:avLst/>
            </a:prstGeom>
            <a:noFill/>
          </p:spPr>
          <p:txBody>
            <a:bodyPr wrap="none" rtlCol="0">
              <a:spAutoFit/>
            </a:bodyPr>
            <a:lstStyle/>
            <a:p>
              <a:r>
                <a:rPr lang="en-US" sz="1600" dirty="0" err="1"/>
                <a:t>V</a:t>
              </a:r>
              <a:r>
                <a:rPr lang="en-US" sz="1600" baseline="-25000" dirty="0" err="1"/>
                <a:t>bb</a:t>
              </a:r>
              <a:endParaRPr lang="en-US" sz="1600" baseline="-25000" dirty="0"/>
            </a:p>
          </p:txBody>
        </p:sp>
        <p:sp>
          <p:nvSpPr>
            <p:cNvPr id="116" name="TextBox 115">
              <a:extLst>
                <a:ext uri="{FF2B5EF4-FFF2-40B4-BE49-F238E27FC236}">
                  <a16:creationId xmlns:a16="http://schemas.microsoft.com/office/drawing/2014/main" id="{733524F6-5FAE-2340-9D01-D9A02141B0B3}"/>
                </a:ext>
              </a:extLst>
            </p:cNvPr>
            <p:cNvSpPr txBox="1"/>
            <p:nvPr/>
          </p:nvSpPr>
          <p:spPr>
            <a:xfrm>
              <a:off x="10491647" y="5373450"/>
              <a:ext cx="445956" cy="338554"/>
            </a:xfrm>
            <a:prstGeom prst="rect">
              <a:avLst/>
            </a:prstGeom>
            <a:noFill/>
          </p:spPr>
          <p:txBody>
            <a:bodyPr wrap="square" rtlCol="0">
              <a:spAutoFit/>
            </a:bodyPr>
            <a:lstStyle/>
            <a:p>
              <a:r>
                <a:rPr lang="en-US" sz="1600" dirty="0" err="1"/>
                <a:t>V</a:t>
              </a:r>
              <a:r>
                <a:rPr lang="en-US" sz="1600" baseline="-25000" dirty="0" err="1"/>
                <a:t>f</a:t>
              </a:r>
              <a:endParaRPr lang="en-US" sz="1600" baseline="-25000" dirty="0"/>
            </a:p>
          </p:txBody>
        </p:sp>
        <p:cxnSp>
          <p:nvCxnSpPr>
            <p:cNvPr id="117" name="Straight Arrow Connector 116">
              <a:extLst>
                <a:ext uri="{FF2B5EF4-FFF2-40B4-BE49-F238E27FC236}">
                  <a16:creationId xmlns:a16="http://schemas.microsoft.com/office/drawing/2014/main" id="{400CEBD2-CEFF-234C-9314-A51A40D1B6A0}"/>
                </a:ext>
              </a:extLst>
            </p:cNvPr>
            <p:cNvCxnSpPr/>
            <p:nvPr/>
          </p:nvCxnSpPr>
          <p:spPr>
            <a:xfrm>
              <a:off x="11223972" y="4534749"/>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19357B-587F-8649-A3D8-AA735321C2B4}"/>
                </a:ext>
              </a:extLst>
            </p:cNvPr>
            <p:cNvCxnSpPr>
              <a:cxnSpLocks/>
            </p:cNvCxnSpPr>
            <p:nvPr/>
          </p:nvCxnSpPr>
          <p:spPr>
            <a:xfrm flipH="1">
              <a:off x="11123552" y="4350936"/>
              <a:ext cx="3053" cy="8678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443D020-20E5-F44A-BAD5-B3866ECB669A}"/>
                </a:ext>
              </a:extLst>
            </p:cNvPr>
            <p:cNvSpPr txBox="1"/>
            <p:nvPr/>
          </p:nvSpPr>
          <p:spPr>
            <a:xfrm>
              <a:off x="11343012" y="4855163"/>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sp>
          <p:nvSpPr>
            <p:cNvPr id="121" name="TextBox 120">
              <a:extLst>
                <a:ext uri="{FF2B5EF4-FFF2-40B4-BE49-F238E27FC236}">
                  <a16:creationId xmlns:a16="http://schemas.microsoft.com/office/drawing/2014/main" id="{51B5A8F7-E29A-444E-B31A-95002479F749}"/>
                </a:ext>
              </a:extLst>
            </p:cNvPr>
            <p:cNvSpPr txBox="1"/>
            <p:nvPr/>
          </p:nvSpPr>
          <p:spPr>
            <a:xfrm>
              <a:off x="11240771" y="5452917"/>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138" name="TextBox 137">
              <a:extLst>
                <a:ext uri="{FF2B5EF4-FFF2-40B4-BE49-F238E27FC236}">
                  <a16:creationId xmlns:a16="http://schemas.microsoft.com/office/drawing/2014/main" id="{98ACA86A-DA08-1D42-A075-0268B198BC8A}"/>
                </a:ext>
              </a:extLst>
            </p:cNvPr>
            <p:cNvSpPr txBox="1"/>
            <p:nvPr/>
          </p:nvSpPr>
          <p:spPr>
            <a:xfrm>
              <a:off x="10265990" y="4348701"/>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9" name="Straight Arrow Connector 138">
              <a:extLst>
                <a:ext uri="{FF2B5EF4-FFF2-40B4-BE49-F238E27FC236}">
                  <a16:creationId xmlns:a16="http://schemas.microsoft.com/office/drawing/2014/main" id="{CAE7AF91-3F97-A849-82FA-2F023E70F964}"/>
                </a:ext>
              </a:extLst>
            </p:cNvPr>
            <p:cNvCxnSpPr>
              <a:cxnSpLocks/>
            </p:cNvCxnSpPr>
            <p:nvPr/>
          </p:nvCxnSpPr>
          <p:spPr>
            <a:xfrm>
              <a:off x="10247200" y="476979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E0D1D4E-9264-1949-B641-1625BC402FDD}"/>
                </a:ext>
              </a:extLst>
            </p:cNvPr>
            <p:cNvSpPr/>
            <p:nvPr/>
          </p:nvSpPr>
          <p:spPr>
            <a:xfrm>
              <a:off x="11078590" y="50861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2" name="TextBox 141">
            <a:extLst>
              <a:ext uri="{FF2B5EF4-FFF2-40B4-BE49-F238E27FC236}">
                <a16:creationId xmlns:a16="http://schemas.microsoft.com/office/drawing/2014/main" id="{3C033E34-6C53-4048-A62C-BBD2074766C1}"/>
              </a:ext>
            </a:extLst>
          </p:cNvPr>
          <p:cNvSpPr txBox="1"/>
          <p:nvPr/>
        </p:nvSpPr>
        <p:spPr>
          <a:xfrm>
            <a:off x="9390436" y="5612109"/>
            <a:ext cx="969385" cy="646331"/>
          </a:xfrm>
          <a:prstGeom prst="rect">
            <a:avLst/>
          </a:prstGeom>
          <a:noFill/>
        </p:spPr>
        <p:txBody>
          <a:bodyPr wrap="square" rtlCol="0">
            <a:spAutoFit/>
          </a:bodyPr>
          <a:lstStyle/>
          <a:p>
            <a:r>
              <a:rPr lang="en-US" dirty="0"/>
              <a:t>Bias voltage</a:t>
            </a:r>
          </a:p>
        </p:txBody>
      </p:sp>
      <p:sp>
        <p:nvSpPr>
          <p:cNvPr id="146" name="TextBox 145">
            <a:extLst>
              <a:ext uri="{FF2B5EF4-FFF2-40B4-BE49-F238E27FC236}">
                <a16:creationId xmlns:a16="http://schemas.microsoft.com/office/drawing/2014/main" id="{2055D592-F47D-A644-938B-29804AB6A39C}"/>
              </a:ext>
            </a:extLst>
          </p:cNvPr>
          <p:cNvSpPr txBox="1"/>
          <p:nvPr/>
        </p:nvSpPr>
        <p:spPr>
          <a:xfrm>
            <a:off x="9928996" y="3740993"/>
            <a:ext cx="2299188" cy="369332"/>
          </a:xfrm>
          <a:prstGeom prst="rect">
            <a:avLst/>
          </a:prstGeom>
          <a:noFill/>
        </p:spPr>
        <p:txBody>
          <a:bodyPr wrap="square" rtlCol="0">
            <a:spAutoFit/>
          </a:bodyPr>
          <a:lstStyle/>
          <a:p>
            <a:r>
              <a:rPr lang="en-US" dirty="0"/>
              <a:t>Adding R</a:t>
            </a:r>
            <a:r>
              <a:rPr lang="en-US" baseline="-25000" dirty="0"/>
              <a:t>E</a:t>
            </a:r>
            <a:r>
              <a:rPr lang="en-US" dirty="0"/>
              <a:t> (and (C</a:t>
            </a:r>
            <a:r>
              <a:rPr lang="en-US" sz="1600" baseline="-25000" dirty="0"/>
              <a:t>M</a:t>
            </a:r>
            <a:r>
              <a:rPr lang="en-US" dirty="0"/>
              <a:t>)</a:t>
            </a:r>
          </a:p>
        </p:txBody>
      </p:sp>
      <p:grpSp>
        <p:nvGrpSpPr>
          <p:cNvPr id="3" name="Group 2">
            <a:extLst>
              <a:ext uri="{FF2B5EF4-FFF2-40B4-BE49-F238E27FC236}">
                <a16:creationId xmlns:a16="http://schemas.microsoft.com/office/drawing/2014/main" id="{420B5FD2-9482-1C44-AD66-145EBA607C85}"/>
              </a:ext>
            </a:extLst>
          </p:cNvPr>
          <p:cNvGrpSpPr/>
          <p:nvPr/>
        </p:nvGrpSpPr>
        <p:grpSpPr>
          <a:xfrm>
            <a:off x="9461027" y="573725"/>
            <a:ext cx="2556324" cy="2799443"/>
            <a:chOff x="9461027" y="573725"/>
            <a:chExt cx="2556324" cy="2799443"/>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329752" y="1749300"/>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643430" y="987300"/>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723278" y="174930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819980" y="1199023"/>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a:off x="11266265" y="2314464"/>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573038" y="2984168"/>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637100" y="229436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1606661" y="2554239"/>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163773" y="2523209"/>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676344" y="9116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567432" y="573725"/>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461027" y="1639210"/>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692018" y="1704103"/>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658413" y="1997936"/>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378364" y="170820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666592" y="2272582"/>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p:nvPr/>
          </p:nvCxnSpPr>
          <p:spPr>
            <a:xfrm>
              <a:off x="10745338" y="2322805"/>
              <a:ext cx="685800" cy="1552"/>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76" name="Group 222">
              <a:extLst>
                <a:ext uri="{FF2B5EF4-FFF2-40B4-BE49-F238E27FC236}">
                  <a16:creationId xmlns:a16="http://schemas.microsoft.com/office/drawing/2014/main" id="{3D485F56-5122-DE4E-9890-574DA33A7929}"/>
                </a:ext>
              </a:extLst>
            </p:cNvPr>
            <p:cNvGrpSpPr>
              <a:grpSpLocks/>
            </p:cNvGrpSpPr>
            <p:nvPr/>
          </p:nvGrpSpPr>
          <p:grpSpPr bwMode="auto">
            <a:xfrm>
              <a:off x="11266265" y="2992168"/>
              <a:ext cx="304800" cy="381000"/>
              <a:chOff x="4272" y="3072"/>
              <a:chExt cx="192" cy="240"/>
            </a:xfrm>
          </p:grpSpPr>
          <p:sp>
            <p:nvSpPr>
              <p:cNvPr id="77" name="Line 99">
                <a:extLst>
                  <a:ext uri="{FF2B5EF4-FFF2-40B4-BE49-F238E27FC236}">
                    <a16:creationId xmlns:a16="http://schemas.microsoft.com/office/drawing/2014/main" id="{F2395634-8D70-AF4A-86E3-197B00C4A54A}"/>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8" name="Line 100">
                <a:extLst>
                  <a:ext uri="{FF2B5EF4-FFF2-40B4-BE49-F238E27FC236}">
                    <a16:creationId xmlns:a16="http://schemas.microsoft.com/office/drawing/2014/main" id="{38133947-21ED-B64D-9040-16A083EB34E9}"/>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79" name="Line 101">
                <a:extLst>
                  <a:ext uri="{FF2B5EF4-FFF2-40B4-BE49-F238E27FC236}">
                    <a16:creationId xmlns:a16="http://schemas.microsoft.com/office/drawing/2014/main" id="{1273F9E1-5DB5-FA40-9C6A-9C525B0FC50F}"/>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0" name="Line 102">
                <a:extLst>
                  <a:ext uri="{FF2B5EF4-FFF2-40B4-BE49-F238E27FC236}">
                    <a16:creationId xmlns:a16="http://schemas.microsoft.com/office/drawing/2014/main" id="{C11BFF2B-DA44-1F49-B0D2-F5A47BBB7CE8}"/>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1" name="Line 103">
                <a:extLst>
                  <a:ext uri="{FF2B5EF4-FFF2-40B4-BE49-F238E27FC236}">
                    <a16:creationId xmlns:a16="http://schemas.microsoft.com/office/drawing/2014/main" id="{A0196ABB-C700-194F-91EE-DF98D5C493EA}"/>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82" name="Line 104">
                <a:extLst>
                  <a:ext uri="{FF2B5EF4-FFF2-40B4-BE49-F238E27FC236}">
                    <a16:creationId xmlns:a16="http://schemas.microsoft.com/office/drawing/2014/main" id="{F61ABA50-6BFB-2548-98EB-3349FE385DD1}"/>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83" name="TextBox 82">
              <a:extLst>
                <a:ext uri="{FF2B5EF4-FFF2-40B4-BE49-F238E27FC236}">
                  <a16:creationId xmlns:a16="http://schemas.microsoft.com/office/drawing/2014/main" id="{01B4218C-21DC-5543-AA36-4277043E2A5D}"/>
                </a:ext>
              </a:extLst>
            </p:cNvPr>
            <p:cNvSpPr txBox="1"/>
            <p:nvPr/>
          </p:nvSpPr>
          <p:spPr>
            <a:xfrm>
              <a:off x="10180973" y="1089821"/>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474920" y="1089821"/>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9993485" y="165171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9921394" y="2176713"/>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9896912" y="2224032"/>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9903967" y="1579823"/>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277730" y="1821061"/>
              <a:ext cx="366920" cy="369332"/>
            </a:xfrm>
            <a:prstGeom prst="rect">
              <a:avLst/>
            </a:prstGeom>
            <a:noFill/>
          </p:spPr>
          <p:txBody>
            <a:bodyPr wrap="square" rtlCol="0">
              <a:spAutoFit/>
            </a:bodyPr>
            <a:lstStyle/>
            <a:p>
              <a:r>
                <a:rPr lang="en-US" dirty="0"/>
                <a:t>V</a:t>
              </a:r>
              <a:endParaRPr lang="en-US" baseline="-25000" dirty="0"/>
            </a:p>
          </p:txBody>
        </p:sp>
      </p:grpSp>
    </p:spTree>
    <p:extLst>
      <p:ext uri="{BB962C8B-B14F-4D97-AF65-F5344CB8AC3E}">
        <p14:creationId xmlns:p14="http://schemas.microsoft.com/office/powerpoint/2010/main" val="3330599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2140" y="1401535"/>
                <a:ext cx="10554623" cy="4500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In Driver amplifier, add probe to R</a:t>
                </a:r>
                <a:r>
                  <a:rPr lang="en-US" baseline="-25000" dirty="0">
                    <a:solidFill>
                      <a:srgbClr val="000000"/>
                    </a:solidFill>
                    <a:latin typeface="Calibri"/>
                    <a:ea typeface="Calibri"/>
                    <a:cs typeface="Calibri"/>
                    <a:sym typeface="Calibri"/>
                  </a:rPr>
                  <a:t>11</a:t>
                </a:r>
                <a:r>
                  <a:rPr lang="en-US"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 </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a:t>
                </a:r>
                <a:r>
                  <a:rPr lang="en-US" baseline="-25000" dirty="0">
                    <a:solidFill>
                      <a:srgbClr val="000000"/>
                    </a:solidFill>
                    <a:latin typeface="Calibri"/>
                    <a:ea typeface="Calibri"/>
                    <a:cs typeface="Calibri"/>
                    <a:sym typeface="Calibri"/>
                  </a:rPr>
                  <a:t>13</a:t>
                </a:r>
                <a:r>
                  <a:rPr lang="en-US" dirty="0">
                    <a:solidFill>
                      <a:srgbClr val="000000"/>
                    </a:solidFill>
                    <a:latin typeface="Calibri"/>
                    <a:ea typeface="Calibri"/>
                    <a:cs typeface="Calibri"/>
                    <a:sym typeface="Calibri"/>
                  </a:rPr>
                  <a:t> turned fully counterclockwise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Calculate the expected voltage gain for each setting</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at the maximal gain setting</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The open circuit voltage is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dirty="0">
                    <a:solidFill>
                      <a:srgbClr val="000000"/>
                    </a:solidFill>
                    <a:latin typeface="Calibri"/>
                    <a:ea typeface="Calibri"/>
                    <a:cs typeface="Calibri"/>
                    <a:sym typeface="Calibri"/>
                  </a:rPr>
                  <a:t> in terms of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2140" y="1401535"/>
                <a:ext cx="10554623" cy="4500496"/>
              </a:xfrm>
              <a:prstGeom prst="rect">
                <a:avLst/>
              </a:prstGeom>
              <a:blipFill>
                <a:blip r:embed="rId3"/>
                <a:stretch>
                  <a:fillRect l="-962" t="-56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57</a:t>
            </a:fld>
            <a:endParaRPr lang="en-US"/>
          </a:p>
        </p:txBody>
      </p:sp>
    </p:spTree>
    <p:extLst>
      <p:ext uri="{BB962C8B-B14F-4D97-AF65-F5344CB8AC3E}">
        <p14:creationId xmlns:p14="http://schemas.microsoft.com/office/powerpoint/2010/main" val="3334892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835670" y="1148589"/>
            <a:ext cx="9135021" cy="2936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DC voltage at source of the JFET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Measure the voltage gain</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you should expect</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in dB</a:t>
            </a:r>
          </a:p>
          <a:p>
            <a:pPr defTabSz="457200" latinLnBrk="1" hangingPunct="0"/>
            <a:endParaRPr lang="en-US" dirty="0">
              <a:solidFill>
                <a:srgbClr val="000000"/>
              </a:solidFill>
              <a:latin typeface="Calibri"/>
              <a:ea typeface="Calibri"/>
              <a:cs typeface="Calibri"/>
              <a:sym typeface="Calibri"/>
            </a:endParaRPr>
          </a:p>
        </p:txBody>
      </p:sp>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58</a:t>
            </a:fld>
            <a:endParaRPr lang="en-US"/>
          </a:p>
        </p:txBody>
      </p:sp>
      <p:grpSp>
        <p:nvGrpSpPr>
          <p:cNvPr id="2" name="Group 1">
            <a:extLst>
              <a:ext uri="{FF2B5EF4-FFF2-40B4-BE49-F238E27FC236}">
                <a16:creationId xmlns:a16="http://schemas.microsoft.com/office/drawing/2014/main" id="{A4ECB66C-3210-944C-9FA8-0E291655B762}"/>
              </a:ext>
            </a:extLst>
          </p:cNvPr>
          <p:cNvGrpSpPr/>
          <p:nvPr/>
        </p:nvGrpSpPr>
        <p:grpSpPr>
          <a:xfrm>
            <a:off x="3947900" y="3429000"/>
            <a:ext cx="8701945" cy="2792989"/>
            <a:chOff x="1742130" y="1484443"/>
            <a:chExt cx="8701945"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7681700" y="2815671"/>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rot="5400000">
              <a:off x="2470058" y="26827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5997709" y="3059572"/>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9063622" y="2340324"/>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5997710" y="3257156"/>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2326572" y="270226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5667866" y="3352772"/>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8458074" y="1917532"/>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8408587" y="1889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6479108" y="3069439"/>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5106394" y="2693848"/>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a:off x="5617324" y="3074948"/>
              <a:ext cx="14630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4545864" y="3062190"/>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4545864" y="3745919"/>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5997709" y="3821572"/>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6400311" y="3798460"/>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7272506" y="26989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8423526" y="32154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8690175" y="1970400"/>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8407069" y="3211258"/>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8350423" y="3896432"/>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9116159" y="31626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213261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8737463" y="164309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7958866" y="148444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9280514" y="3048487"/>
              <a:ext cx="11635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8713609" y="34369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8713609" y="3436999"/>
                  <a:ext cx="525365" cy="523218"/>
                </a:xfrm>
                <a:prstGeom prst="rect">
                  <a:avLst/>
                </a:prstGeom>
                <a:blipFill>
                  <a:blip r:embed="rId4"/>
                  <a:stretch>
                    <a:fillRect l="-9302"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5142501" y="23434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7146066" y="239196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7146066" y="239196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6711710" y="333578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4902720" y="3291008"/>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7697241" y="337045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3003458" y="2521667"/>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3331498" y="30218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43A59AA-A20A-4749-88F0-ED7FFCFD70A8}"/>
                </a:ext>
              </a:extLst>
            </p:cNvPr>
            <p:cNvCxnSpPr>
              <a:cxnSpLocks/>
            </p:cNvCxnSpPr>
            <p:nvPr/>
          </p:nvCxnSpPr>
          <p:spPr>
            <a:xfrm flipH="1">
              <a:off x="4569680" y="307484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CF7DF34D-CE87-D849-B27C-B4285C84C5C5}"/>
                </a:ext>
              </a:extLst>
            </p:cNvPr>
            <p:cNvSpPr txBox="1"/>
            <p:nvPr/>
          </p:nvSpPr>
          <p:spPr>
            <a:xfrm flipH="1">
              <a:off x="1742130" y="2248603"/>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cxnSp>
          <p:nvCxnSpPr>
            <p:cNvPr id="117" name="Straight Connector 116">
              <a:extLst>
                <a:ext uri="{FF2B5EF4-FFF2-40B4-BE49-F238E27FC236}">
                  <a16:creationId xmlns:a16="http://schemas.microsoft.com/office/drawing/2014/main" id="{F0AFE8ED-E19F-784A-B474-E0DAABE8F8F4}"/>
                </a:ext>
              </a:extLst>
            </p:cNvPr>
            <p:cNvCxnSpPr>
              <a:cxnSpLocks/>
            </p:cNvCxnSpPr>
            <p:nvPr/>
          </p:nvCxnSpPr>
          <p:spPr>
            <a:xfrm flipH="1">
              <a:off x="2851936" y="3067618"/>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EA37C68-6786-4349-A409-F4813AE8E325}"/>
                </a:ext>
              </a:extLst>
            </p:cNvPr>
            <p:cNvSpPr txBox="1"/>
            <p:nvPr/>
          </p:nvSpPr>
          <p:spPr>
            <a:xfrm flipH="1">
              <a:off x="4096021" y="2414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4120874" y="2693848"/>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4" name="Straight Connector 123">
              <a:extLst>
                <a:ext uri="{FF2B5EF4-FFF2-40B4-BE49-F238E27FC236}">
                  <a16:creationId xmlns:a16="http://schemas.microsoft.com/office/drawing/2014/main" id="{16AC4D36-034B-9946-9945-B00EDFB1F4B4}"/>
                </a:ext>
              </a:extLst>
            </p:cNvPr>
            <p:cNvCxnSpPr>
              <a:cxnSpLocks/>
            </p:cNvCxnSpPr>
            <p:nvPr/>
          </p:nvCxnSpPr>
          <p:spPr>
            <a:xfrm flipH="1">
              <a:off x="3401280" y="3065632"/>
              <a:ext cx="49099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5" name="Oval 124">
              <a:extLst>
                <a:ext uri="{FF2B5EF4-FFF2-40B4-BE49-F238E27FC236}">
                  <a16:creationId xmlns:a16="http://schemas.microsoft.com/office/drawing/2014/main" id="{E6CCE141-C257-164B-A3BA-BE7DEBA8D350}"/>
                </a:ext>
              </a:extLst>
            </p:cNvPr>
            <p:cNvSpPr/>
            <p:nvPr/>
          </p:nvSpPr>
          <p:spPr>
            <a:xfrm>
              <a:off x="4653480" y="30254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6113687" y="3028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6510638" y="30325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8460484" y="31662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8410862" y="23085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626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12053"/>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p:cxnSp>
        <p:nvCxnSpPr>
          <p:cNvPr id="4" name="Straight Connector 3">
            <a:extLst>
              <a:ext uri="{FF2B5EF4-FFF2-40B4-BE49-F238E27FC236}">
                <a16:creationId xmlns:a16="http://schemas.microsoft.com/office/drawing/2014/main" id="{CBBA736F-5CC1-474E-B5B3-20542FF49F15}"/>
              </a:ext>
            </a:extLst>
          </p:cNvPr>
          <p:cNvCxnSpPr/>
          <p:nvPr/>
        </p:nvCxnSpPr>
        <p:spPr>
          <a:xfrm>
            <a:off x="4562602" y="1148314"/>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Connector 94">
            <a:extLst>
              <a:ext uri="{FF2B5EF4-FFF2-40B4-BE49-F238E27FC236}">
                <a16:creationId xmlns:a16="http://schemas.microsoft.com/office/drawing/2014/main" id="{E50F1856-B2AB-FE44-9F9C-00F1F7054D0E}"/>
              </a:ext>
            </a:extLst>
          </p:cNvPr>
          <p:cNvCxnSpPr>
            <a:cxnSpLocks/>
          </p:cNvCxnSpPr>
          <p:nvPr/>
        </p:nvCxnSpPr>
        <p:spPr>
          <a:xfrm flipH="1" flipV="1">
            <a:off x="4552714" y="2530546"/>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F521B08A-422F-6B4A-9E46-728A7D262A8E}"/>
              </a:ext>
            </a:extLst>
          </p:cNvPr>
          <p:cNvSpPr txBox="1"/>
          <p:nvPr/>
        </p:nvSpPr>
        <p:spPr>
          <a:xfrm>
            <a:off x="4214855" y="1679942"/>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8" name="TextBox 7">
            <a:extLst>
              <a:ext uri="{FF2B5EF4-FFF2-40B4-BE49-F238E27FC236}">
                <a16:creationId xmlns:a16="http://schemas.microsoft.com/office/drawing/2014/main" id="{1621EFDC-527A-5949-9472-31F2D2D1FB20}"/>
              </a:ext>
            </a:extLst>
          </p:cNvPr>
          <p:cNvSpPr txBox="1"/>
          <p:nvPr/>
        </p:nvSpPr>
        <p:spPr>
          <a:xfrm>
            <a:off x="5299376" y="2658132"/>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DA0C3560-79A8-B940-88C4-4CBC5F734E0B}"/>
              </a:ext>
            </a:extLst>
          </p:cNvPr>
          <p:cNvSpPr txBox="1"/>
          <p:nvPr/>
        </p:nvSpPr>
        <p:spPr>
          <a:xfrm>
            <a:off x="4684685" y="2970382"/>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A</a:t>
            </a:r>
            <a:endParaRPr lang="en-US" dirty="0">
              <a:solidFill>
                <a:srgbClr val="000000"/>
              </a:solidFill>
              <a:latin typeface="Calibri"/>
              <a:ea typeface="Calibri"/>
              <a:cs typeface="Calibri"/>
              <a:sym typeface="Calibri"/>
            </a:endParaRPr>
          </a:p>
        </p:txBody>
      </p:sp>
      <p:cxnSp>
        <p:nvCxnSpPr>
          <p:cNvPr id="101" name="Straight Connector 100">
            <a:extLst>
              <a:ext uri="{FF2B5EF4-FFF2-40B4-BE49-F238E27FC236}">
                <a16:creationId xmlns:a16="http://schemas.microsoft.com/office/drawing/2014/main" id="{B33C8770-B9FC-C049-948D-24F0B7BE343D}"/>
              </a:ext>
            </a:extLst>
          </p:cNvPr>
          <p:cNvCxnSpPr/>
          <p:nvPr/>
        </p:nvCxnSpPr>
        <p:spPr>
          <a:xfrm>
            <a:off x="7162032" y="1162488"/>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Connector 101">
            <a:extLst>
              <a:ext uri="{FF2B5EF4-FFF2-40B4-BE49-F238E27FC236}">
                <a16:creationId xmlns:a16="http://schemas.microsoft.com/office/drawing/2014/main" id="{FCF1B06B-32AD-C844-9618-4B03667C875E}"/>
              </a:ext>
            </a:extLst>
          </p:cNvPr>
          <p:cNvCxnSpPr>
            <a:cxnSpLocks/>
          </p:cNvCxnSpPr>
          <p:nvPr/>
        </p:nvCxnSpPr>
        <p:spPr>
          <a:xfrm flipH="1">
            <a:off x="7152145" y="2544720"/>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3" name="TextBox 102">
            <a:extLst>
              <a:ext uri="{FF2B5EF4-FFF2-40B4-BE49-F238E27FC236}">
                <a16:creationId xmlns:a16="http://schemas.microsoft.com/office/drawing/2014/main" id="{B1CC14DD-0AFE-AC45-8B18-0E3D63B5A2A6}"/>
              </a:ext>
            </a:extLst>
          </p:cNvPr>
          <p:cNvSpPr txBox="1"/>
          <p:nvPr/>
        </p:nvSpPr>
        <p:spPr>
          <a:xfrm>
            <a:off x="6814285" y="1694116"/>
            <a:ext cx="15003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sp>
        <p:nvSpPr>
          <p:cNvPr id="104" name="TextBox 103">
            <a:extLst>
              <a:ext uri="{FF2B5EF4-FFF2-40B4-BE49-F238E27FC236}">
                <a16:creationId xmlns:a16="http://schemas.microsoft.com/office/drawing/2014/main" id="{4DD37982-4E90-5A46-82E2-CA78683BE127}"/>
              </a:ext>
            </a:extLst>
          </p:cNvPr>
          <p:cNvSpPr txBox="1"/>
          <p:nvPr/>
        </p:nvSpPr>
        <p:spPr>
          <a:xfrm>
            <a:off x="7898806" y="2672306"/>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30" name="TextBox 129">
            <a:extLst>
              <a:ext uri="{FF2B5EF4-FFF2-40B4-BE49-F238E27FC236}">
                <a16:creationId xmlns:a16="http://schemas.microsoft.com/office/drawing/2014/main" id="{FC2613E5-7721-0F40-B4BC-C177E33664BF}"/>
              </a:ext>
            </a:extLst>
          </p:cNvPr>
          <p:cNvSpPr txBox="1"/>
          <p:nvPr/>
        </p:nvSpPr>
        <p:spPr>
          <a:xfrm>
            <a:off x="7250669" y="2936393"/>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B</a:t>
            </a:r>
            <a:endParaRPr lang="en-US" dirty="0">
              <a:solidFill>
                <a:srgbClr val="000000"/>
              </a:solidFill>
              <a:latin typeface="Calibri"/>
              <a:ea typeface="Calibri"/>
              <a:cs typeface="Calibri"/>
              <a:sym typeface="Calibri"/>
            </a:endParaRPr>
          </a:p>
        </p:txBody>
      </p:sp>
      <p:cxnSp>
        <p:nvCxnSpPr>
          <p:cNvPr id="148" name="Straight Connector 147">
            <a:extLst>
              <a:ext uri="{FF2B5EF4-FFF2-40B4-BE49-F238E27FC236}">
                <a16:creationId xmlns:a16="http://schemas.microsoft.com/office/drawing/2014/main" id="{FE20D218-9C92-144E-A561-BAE4CA08BD57}"/>
              </a:ext>
            </a:extLst>
          </p:cNvPr>
          <p:cNvCxnSpPr/>
          <p:nvPr/>
        </p:nvCxnSpPr>
        <p:spPr>
          <a:xfrm>
            <a:off x="9671549" y="1134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D2B5B207-A9B2-8948-AD97-6A4356DD9180}"/>
              </a:ext>
            </a:extLst>
          </p:cNvPr>
          <p:cNvCxnSpPr>
            <a:cxnSpLocks/>
          </p:cNvCxnSpPr>
          <p:nvPr/>
        </p:nvCxnSpPr>
        <p:spPr>
          <a:xfrm flipH="1">
            <a:off x="9661662" y="2516371"/>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0" name="TextBox 149">
            <a:extLst>
              <a:ext uri="{FF2B5EF4-FFF2-40B4-BE49-F238E27FC236}">
                <a16:creationId xmlns:a16="http://schemas.microsoft.com/office/drawing/2014/main" id="{7B1B3D57-D847-5442-A493-03B2046FBE34}"/>
              </a:ext>
            </a:extLst>
          </p:cNvPr>
          <p:cNvSpPr txBox="1"/>
          <p:nvPr/>
        </p:nvSpPr>
        <p:spPr>
          <a:xfrm>
            <a:off x="9323802" y="16657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51" name="TextBox 150">
            <a:extLst>
              <a:ext uri="{FF2B5EF4-FFF2-40B4-BE49-F238E27FC236}">
                <a16:creationId xmlns:a16="http://schemas.microsoft.com/office/drawing/2014/main" id="{DB131EB1-4729-B544-928F-A851BE74A3A2}"/>
              </a:ext>
            </a:extLst>
          </p:cNvPr>
          <p:cNvSpPr txBox="1"/>
          <p:nvPr/>
        </p:nvSpPr>
        <p:spPr>
          <a:xfrm>
            <a:off x="10408323" y="2643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2" name="TextBox 151">
            <a:extLst>
              <a:ext uri="{FF2B5EF4-FFF2-40B4-BE49-F238E27FC236}">
                <a16:creationId xmlns:a16="http://schemas.microsoft.com/office/drawing/2014/main" id="{09234F07-7B2C-9D4B-A305-651D0B9DD38C}"/>
              </a:ext>
            </a:extLst>
          </p:cNvPr>
          <p:cNvSpPr txBox="1"/>
          <p:nvPr/>
        </p:nvSpPr>
        <p:spPr>
          <a:xfrm>
            <a:off x="9742943" y="291884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C</a:t>
            </a:r>
            <a:endParaRPr lang="en-US" dirty="0">
              <a:solidFill>
                <a:srgbClr val="000000"/>
              </a:solidFill>
              <a:latin typeface="Calibri"/>
              <a:ea typeface="Calibri"/>
              <a:cs typeface="Calibri"/>
              <a:sym typeface="Calibri"/>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15" name="Curved Connector 14">
            <a:extLst>
              <a:ext uri="{FF2B5EF4-FFF2-40B4-BE49-F238E27FC236}">
                <a16:creationId xmlns:a16="http://schemas.microsoft.com/office/drawing/2014/main" id="{E4377C46-02FB-994C-A0CF-4E9C1D325DEC}"/>
              </a:ext>
            </a:extLst>
          </p:cNvPr>
          <p:cNvCxnSpPr>
            <a:cxnSpLocks/>
          </p:cNvCxnSpPr>
          <p:nvPr/>
        </p:nvCxnSpPr>
        <p:spPr>
          <a:xfrm>
            <a:off x="4760312" y="1418118"/>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Curved Connector 39">
            <a:extLst>
              <a:ext uri="{FF2B5EF4-FFF2-40B4-BE49-F238E27FC236}">
                <a16:creationId xmlns:a16="http://schemas.microsoft.com/office/drawing/2014/main" id="{307C8E0F-B739-984C-B6BC-46298D54900E}"/>
              </a:ext>
            </a:extLst>
          </p:cNvPr>
          <p:cNvCxnSpPr/>
          <p:nvPr/>
        </p:nvCxnSpPr>
        <p:spPr>
          <a:xfrm flipV="1">
            <a:off x="5526781" y="1418118"/>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Freeform 45">
            <a:extLst>
              <a:ext uri="{FF2B5EF4-FFF2-40B4-BE49-F238E27FC236}">
                <a16:creationId xmlns:a16="http://schemas.microsoft.com/office/drawing/2014/main" id="{D9553C18-AF29-CA4B-A4CD-1CB3006DA452}"/>
              </a:ext>
            </a:extLst>
          </p:cNvPr>
          <p:cNvSpPr/>
          <p:nvPr/>
        </p:nvSpPr>
        <p:spPr>
          <a:xfrm>
            <a:off x="7193031" y="1375589"/>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0" name="Freeform 169">
            <a:extLst>
              <a:ext uri="{FF2B5EF4-FFF2-40B4-BE49-F238E27FC236}">
                <a16:creationId xmlns:a16="http://schemas.microsoft.com/office/drawing/2014/main" id="{2F3B611C-773A-8B43-9636-655D904AA858}"/>
              </a:ext>
            </a:extLst>
          </p:cNvPr>
          <p:cNvSpPr/>
          <p:nvPr/>
        </p:nvSpPr>
        <p:spPr>
          <a:xfrm>
            <a:off x="9865542" y="1472656"/>
            <a:ext cx="1126862" cy="1079691"/>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52581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72438" y="1260321"/>
            <a:ext cx="4499456" cy="3516147"/>
            <a:chOff x="1059149" y="1828360"/>
            <a:chExt cx="4499456" cy="3516147"/>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213694"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76620"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44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366910" y="182836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562999" y="453436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562999" y="4534362"/>
                  <a:ext cx="525365" cy="523218"/>
                </a:xfrm>
                <a:prstGeom prst="rect">
                  <a:avLst/>
                </a:prstGeom>
                <a:blipFill>
                  <a:blip r:embed="rId3"/>
                  <a:stretch>
                    <a:fillRect l="-11628"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1959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2923775" y="3240381"/>
              <a:ext cx="7635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059149" y="4114641"/>
              <a:ext cx="13449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634BE22B-821D-CD4D-8BEA-FF7EFC9F5475}"/>
              </a:ext>
            </a:extLst>
          </p:cNvPr>
          <p:cNvSpPr txBox="1"/>
          <p:nvPr/>
        </p:nvSpPr>
        <p:spPr>
          <a:xfrm>
            <a:off x="932118" y="870034"/>
            <a:ext cx="373417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Norcal-40 Power amp is class C</a:t>
            </a:r>
          </a:p>
        </p:txBody>
      </p:sp>
      <p:grpSp>
        <p:nvGrpSpPr>
          <p:cNvPr id="8" name="Group 7">
            <a:extLst>
              <a:ext uri="{FF2B5EF4-FFF2-40B4-BE49-F238E27FC236}">
                <a16:creationId xmlns:a16="http://schemas.microsoft.com/office/drawing/2014/main" id="{BE1F1253-CA96-424A-8D29-4983EBFAC472}"/>
              </a:ext>
            </a:extLst>
          </p:cNvPr>
          <p:cNvGrpSpPr/>
          <p:nvPr/>
        </p:nvGrpSpPr>
        <p:grpSpPr>
          <a:xfrm>
            <a:off x="8686800" y="2359069"/>
            <a:ext cx="3372324" cy="3721055"/>
            <a:chOff x="7233681" y="2613907"/>
            <a:chExt cx="3372324" cy="3721055"/>
          </a:xfrm>
        </p:grpSpPr>
        <p:sp>
          <p:nvSpPr>
            <p:cNvPr id="4" name="TextBox 3">
              <a:extLst>
                <a:ext uri="{FF2B5EF4-FFF2-40B4-BE49-F238E27FC236}">
                  <a16:creationId xmlns:a16="http://schemas.microsoft.com/office/drawing/2014/main" id="{36163FAD-ED6D-8943-9ED2-0FE63EEA856C}"/>
                </a:ext>
              </a:extLst>
            </p:cNvPr>
            <p:cNvSpPr txBox="1"/>
            <p:nvPr/>
          </p:nvSpPr>
          <p:spPr>
            <a:xfrm>
              <a:off x="7233681" y="2613907"/>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Supply power</a:t>
              </a:r>
            </a:p>
            <a:p>
              <a:pPr algn="ctr" defTabSz="457200" latinLnBrk="1" hangingPunct="0"/>
              <a:r>
                <a:rPr lang="en-US" dirty="0">
                  <a:solidFill>
                    <a:srgbClr val="000000"/>
                  </a:solidFill>
                  <a:latin typeface="Calibri"/>
                  <a:ea typeface="Calibri"/>
                  <a:cs typeface="Calibri"/>
                  <a:sym typeface="Calibri"/>
                </a:rPr>
                <a:t>3,200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95" name="TextBox 94">
              <a:extLst>
                <a:ext uri="{FF2B5EF4-FFF2-40B4-BE49-F238E27FC236}">
                  <a16:creationId xmlns:a16="http://schemas.microsoft.com/office/drawing/2014/main" id="{681A8CF6-2623-B845-A707-C46CAA0D4BA6}"/>
                </a:ext>
              </a:extLst>
            </p:cNvPr>
            <p:cNvSpPr txBox="1"/>
            <p:nvPr/>
          </p:nvSpPr>
          <p:spPr>
            <a:xfrm>
              <a:off x="7246085" y="4022388"/>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C7D26748-A189-5540-AEC4-7A7FA4FE76C3}"/>
                </a:ext>
              </a:extLst>
            </p:cNvPr>
            <p:cNvSpPr txBox="1"/>
            <p:nvPr/>
          </p:nvSpPr>
          <p:spPr>
            <a:xfrm>
              <a:off x="7246085" y="5411634"/>
              <a:ext cx="1733107" cy="923328"/>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dirty="0">
                  <a:solidFill>
                    <a:srgbClr val="000000"/>
                  </a:solidFill>
                  <a:latin typeface="Calibri"/>
                  <a:ea typeface="Calibri"/>
                  <a:cs typeface="Calibri"/>
                  <a:sym typeface="Calibri"/>
                </a:rPr>
                <a:t>Antenna</a:t>
              </a:r>
            </a:p>
            <a:p>
              <a:pPr algn="ctr" defTabSz="457200" latinLnBrk="1" hangingPunct="0"/>
              <a:r>
                <a:rPr lang="en-US" dirty="0">
                  <a:solidFill>
                    <a:srgbClr val="000000"/>
                  </a:solidFill>
                  <a:latin typeface="Calibri"/>
                  <a:ea typeface="Calibri"/>
                  <a:cs typeface="Calibri"/>
                  <a:sym typeface="Calibri"/>
                </a:rPr>
                <a:t>2500 </a:t>
              </a:r>
              <a:r>
                <a:rPr lang="en-US" dirty="0" err="1">
                  <a:solidFill>
                    <a:srgbClr val="000000"/>
                  </a:solidFill>
                  <a:latin typeface="Calibri"/>
                  <a:ea typeface="Calibri"/>
                  <a:cs typeface="Calibri"/>
                  <a:sym typeface="Calibri"/>
                </a:rPr>
                <a:t>mW</a:t>
              </a:r>
              <a:endParaRPr lang="en-US" dirty="0">
                <a:solidFill>
                  <a:srgbClr val="000000"/>
                </a:solidFill>
                <a:latin typeface="Calibri"/>
                <a:ea typeface="Calibri"/>
                <a:cs typeface="Calibri"/>
                <a:sym typeface="Calibri"/>
              </a:endParaRPr>
            </a:p>
          </p:txBody>
        </p:sp>
        <p:sp>
          <p:nvSpPr>
            <p:cNvPr id="5" name="Down Arrow 4">
              <a:extLst>
                <a:ext uri="{FF2B5EF4-FFF2-40B4-BE49-F238E27FC236}">
                  <a16:creationId xmlns:a16="http://schemas.microsoft.com/office/drawing/2014/main" id="{D556E82C-0885-B94C-83A6-9C27DFFD9830}"/>
                </a:ext>
              </a:extLst>
            </p:cNvPr>
            <p:cNvSpPr/>
            <p:nvPr/>
          </p:nvSpPr>
          <p:spPr>
            <a:xfrm>
              <a:off x="7818473" y="3571187"/>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D6AB49B5-229B-2641-81A3-6138BEF43437}"/>
                </a:ext>
              </a:extLst>
            </p:cNvPr>
            <p:cNvSpPr/>
            <p:nvPr/>
          </p:nvSpPr>
          <p:spPr>
            <a:xfrm>
              <a:off x="7875176" y="4946330"/>
              <a:ext cx="496186" cy="480057"/>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Arrow Connector 6">
              <a:extLst>
                <a:ext uri="{FF2B5EF4-FFF2-40B4-BE49-F238E27FC236}">
                  <a16:creationId xmlns:a16="http://schemas.microsoft.com/office/drawing/2014/main" id="{764D9759-76B6-724A-B2F5-202F67D59781}"/>
                </a:ext>
              </a:extLst>
            </p:cNvPr>
            <p:cNvCxnSpPr/>
            <p:nvPr/>
          </p:nvCxnSpPr>
          <p:spPr>
            <a:xfrm flipV="1">
              <a:off x="9063056" y="3934131"/>
              <a:ext cx="572529" cy="36678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BA83F1F0-3BC6-9846-80F7-60135B3E455D}"/>
                </a:ext>
              </a:extLst>
            </p:cNvPr>
            <p:cNvCxnSpPr>
              <a:cxnSpLocks/>
            </p:cNvCxnSpPr>
            <p:nvPr/>
          </p:nvCxnSpPr>
          <p:spPr>
            <a:xfrm>
              <a:off x="9069758" y="4484562"/>
              <a:ext cx="565827" cy="24692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5A2D3997-6C22-4B4A-B66D-6C80F73C53BE}"/>
                </a:ext>
              </a:extLst>
            </p:cNvPr>
            <p:cNvSpPr txBox="1"/>
            <p:nvPr/>
          </p:nvSpPr>
          <p:spPr>
            <a:xfrm>
              <a:off x="9460503" y="3373360"/>
              <a:ext cx="109901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3" name="TextBox 102">
              <a:extLst>
                <a:ext uri="{FF2B5EF4-FFF2-40B4-BE49-F238E27FC236}">
                  <a16:creationId xmlns:a16="http://schemas.microsoft.com/office/drawing/2014/main" id="{0E509117-FDCA-8B4A-8828-57B533CD736E}"/>
                </a:ext>
              </a:extLst>
            </p:cNvPr>
            <p:cNvSpPr txBox="1"/>
            <p:nvPr/>
          </p:nvSpPr>
          <p:spPr>
            <a:xfrm>
              <a:off x="9460501" y="4767829"/>
              <a:ext cx="114550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4116916" y="1583279"/>
                <a:ext cx="4013118" cy="34414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𝑇</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den>
                    </m:f>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𝑇</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is ambient temperature,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14:m>
                  <m:oMath xmlns:m="http://schemas.openxmlformats.org/officeDocument/2006/math">
                    <a:fld id="{825F15A7-03F4-43D7-82C5-3E23DA2F108C}" type="mathplaceholder">
                      <a:rPr lang="en-US" i="1" smtClean="0">
                        <a:solidFill>
                          <a:srgbClr val="000000"/>
                        </a:solidFill>
                        <a:latin typeface="Cambria Math" panose="02040503050406030204" pitchFamily="18" charset="0"/>
                        <a:cs typeface="Calibri"/>
                        <a:sym typeface="Calibri"/>
                      </a:rPr>
                      <a:t>Type equation here.</a:t>
                    </a:fld>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pp across 50ohm load required for output of 2W</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latinLnBrk="1"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Plot efficiency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oMath>
                </a14:m>
                <a:r>
                  <a:rPr lang="en-US" dirty="0">
                    <a:solidFill>
                      <a:srgbClr val="000000"/>
                    </a:solidFill>
                    <a:latin typeface="Calibri" panose="020F0502020204030204" pitchFamily="34" charset="0"/>
                    <a:cs typeface="Calibri" panose="020F0502020204030204" pitchFamily="34" charset="0"/>
                    <a:sym typeface="Calibri"/>
                  </a:rPr>
                  <a:t>.  Plot dissipated power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𝑜</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𝑃</m:t>
                        </m:r>
                      </m:e>
                      <m:sub>
                        <m:r>
                          <a:rPr lang="en-US" i="1">
                            <a:solidFill>
                              <a:srgbClr val="000000"/>
                            </a:solidFill>
                            <a:latin typeface="Cambria Math" panose="02040503050406030204" pitchFamily="18" charset="0"/>
                            <a:cs typeface="Calibri" panose="020F0502020204030204" pitchFamily="34" charset="0"/>
                            <a:sym typeface="Calibri"/>
                          </a:rPr>
                          <m:t>𝑖</m:t>
                        </m:r>
                      </m:sub>
                    </m:sSub>
                  </m:oMath>
                </a14:m>
                <a:endParaRPr lang="en-US"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4116916" y="1583279"/>
                <a:ext cx="4013118" cy="3441453"/>
              </a:xfrm>
              <a:prstGeom prst="rect">
                <a:avLst/>
              </a:prstGeom>
              <a:blipFill>
                <a:blip r:embed="rId5"/>
                <a:stretch>
                  <a:fillRect l="-2524" r="-347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oMath>
                </a14:m>
                <a:r>
                  <a:rPr lang="en-US" dirty="0">
                    <a:solidFill>
                      <a:srgbClr val="000000"/>
                    </a:solidFill>
                    <a:latin typeface="Calibri"/>
                    <a:ea typeface="Calibri"/>
                    <a:cs typeface="Calibri"/>
                    <a:sym typeface="Calibri"/>
                  </a:rPr>
                  <a:t> is heat sink temperature,</a:t>
                </a:r>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is ambient temperature,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is the thermal capacitance</a:t>
                </a:r>
                <a:endParaRPr lang="en-US"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r>
                  <a:rPr lang="en-US"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𝑓</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𝑡</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den>
                    </m:f>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acc>
                      <m:accPr>
                        <m:chr m:val="̇"/>
                        <m:ctrlPr>
                          <a:rPr lang="en-US" b="0" i="1" smtClean="0">
                            <a:solidFill>
                              <a:srgbClr val="000000"/>
                            </a:solidFill>
                            <a:latin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cs typeface="Calibri"/>
                            <a:sym typeface="Calibri"/>
                          </a:rPr>
                          <m:t>𝑇</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e>
                    </m:acc>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0</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𝑇</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𝑡</m:t>
                        </m:r>
                      </m:e>
                    </m:d>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𝑡</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𝑡</m:t>
                        </m:r>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𝑗</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𝑑</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823"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spTree>
    <p:extLst>
      <p:ext uri="{BB962C8B-B14F-4D97-AF65-F5344CB8AC3E}">
        <p14:creationId xmlns:p14="http://schemas.microsoft.com/office/powerpoint/2010/main" val="3686940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x</a:t>
            </a:r>
          </a:p>
        </p:txBody>
      </p:sp>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534109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5" y="1454733"/>
                <a:ext cx="7996268" cy="33682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5" y="1454733"/>
                <a:ext cx="7996268" cy="3368200"/>
              </a:xfrm>
              <a:prstGeom prst="rect">
                <a:avLst/>
              </a:prstGeom>
              <a:blipFill>
                <a:blip r:embed="rId3"/>
                <a:stretch>
                  <a:fillRect l="-1109" t="-752" b="-285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4" name="Group 3">
            <a:extLst>
              <a:ext uri="{FF2B5EF4-FFF2-40B4-BE49-F238E27FC236}">
                <a16:creationId xmlns:a16="http://schemas.microsoft.com/office/drawing/2014/main" id="{582A4AA3-2A74-8847-AF63-144280A55FC6}"/>
              </a:ext>
            </a:extLst>
          </p:cNvPr>
          <p:cNvGrpSpPr/>
          <p:nvPr/>
        </p:nvGrpSpPr>
        <p:grpSpPr>
          <a:xfrm>
            <a:off x="8834907" y="3253238"/>
            <a:ext cx="3357093" cy="3368200"/>
            <a:chOff x="438349" y="1884224"/>
            <a:chExt cx="4198907" cy="3871848"/>
          </a:xfrm>
        </p:grpSpPr>
        <p:sp>
          <p:nvSpPr>
            <p:cNvPr id="124" name="TextBox 123">
              <a:extLst>
                <a:ext uri="{FF2B5EF4-FFF2-40B4-BE49-F238E27FC236}">
                  <a16:creationId xmlns:a16="http://schemas.microsoft.com/office/drawing/2014/main" id="{33749E67-877D-C442-A99F-41CDA88BC3D9}"/>
                </a:ext>
              </a:extLst>
            </p:cNvPr>
            <p:cNvSpPr txBox="1"/>
            <p:nvPr/>
          </p:nvSpPr>
          <p:spPr>
            <a:xfrm>
              <a:off x="3946211" y="414338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3343085" y="5375072"/>
              <a:ext cx="304800" cy="38100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2096742" y="40415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1300562" y="3332574"/>
              <a:ext cx="1491400" cy="48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2367770" y="3701676"/>
              <a:ext cx="1264859" cy="3537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1232419" y="3945143"/>
              <a:ext cx="152400" cy="762000"/>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3411972" y="470119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2001468" y="3502755"/>
              <a:ext cx="304800" cy="762000"/>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988115" y="3939481"/>
              <a:ext cx="304800" cy="762000"/>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3504033" y="2264562"/>
              <a:ext cx="0" cy="9144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3459933" y="2249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2144870" y="3344426"/>
              <a:ext cx="0" cy="4850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2161906" y="4081197"/>
              <a:ext cx="194819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2397680" y="4122235"/>
              <a:ext cx="972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438349" y="4156051"/>
              <a:ext cx="7080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sp>
          <p:nvSpPr>
            <p:cNvPr id="271" name="TextBox 270">
              <a:extLst>
                <a:ext uri="{FF2B5EF4-FFF2-40B4-BE49-F238E27FC236}">
                  <a16:creationId xmlns:a16="http://schemas.microsoft.com/office/drawing/2014/main" id="{2E4351D3-EC80-2146-B209-4BB498FA0219}"/>
                </a:ext>
              </a:extLst>
            </p:cNvPr>
            <p:cNvSpPr txBox="1"/>
            <p:nvPr/>
          </p:nvSpPr>
          <p:spPr>
            <a:xfrm>
              <a:off x="3402096" y="1884224"/>
              <a:ext cx="7080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9v</a:t>
              </a:r>
              <a:endParaRPr lang="en-US" sz="1400" baseline="-25000" dirty="0">
                <a:solidFill>
                  <a:srgbClr val="000000"/>
                </a:solidFill>
                <a:latin typeface="Calibri"/>
                <a:ea typeface="Calibri"/>
                <a:cs typeface="Calibri"/>
                <a:sym typeface="Calibri"/>
              </a:endParaRP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1291282" y="4689758"/>
              <a:ext cx="2196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4099106" y="4032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2711302" y="3078393"/>
              <a:ext cx="796405" cy="519348"/>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1154172" y="3324157"/>
              <a:ext cx="304800" cy="762000"/>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705243" y="3517328"/>
              <a:ext cx="43475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3485966" y="3492123"/>
              <a:ext cx="0" cy="131299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3443431" y="40365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3081894" y="4914123"/>
              <a:ext cx="2025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3436339" y="46461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15952" y="1386540"/>
            <a:ext cx="5769976" cy="4919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LM393 is a comparator</a:t>
            </a:r>
          </a:p>
          <a:p>
            <a:pPr marL="285750" indent="-285750" defTabSz="457200" latinLnBrk="1" hangingPunct="0">
              <a:buFont typeface="Arial" panose="020B0604020202020204" pitchFamily="34" charset="0"/>
              <a:buChar char="•"/>
            </a:pPr>
            <a:r>
              <a:rPr lang="en-US" dirty="0">
                <a:solidFill>
                  <a:srgbClr val="000000"/>
                </a:solidFill>
              </a:rPr>
              <a:t>For function generator connect through 1.5K</a:t>
            </a:r>
            <a:endParaRPr lang="en-US" dirty="0">
              <a:solidFill>
                <a:srgbClr val="000000"/>
              </a:solidFill>
              <a:latin typeface="Calibri"/>
              <a:ea typeface="Calibri"/>
              <a:cs typeface="Calibri"/>
              <a:sym typeface="Calibri"/>
            </a:endParaRP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p:grpSp>
        <p:nvGrpSpPr>
          <p:cNvPr id="2" name="Group 1">
            <a:extLst>
              <a:ext uri="{FF2B5EF4-FFF2-40B4-BE49-F238E27FC236}">
                <a16:creationId xmlns:a16="http://schemas.microsoft.com/office/drawing/2014/main" id="{EC942C97-6630-F14E-9B60-9038885755A0}"/>
              </a:ext>
            </a:extLst>
          </p:cNvPr>
          <p:cNvGrpSpPr/>
          <p:nvPr/>
        </p:nvGrpSpPr>
        <p:grpSpPr>
          <a:xfrm>
            <a:off x="6553200" y="1606640"/>
            <a:ext cx="5315607" cy="3861225"/>
            <a:chOff x="3227520" y="1232568"/>
            <a:chExt cx="5315607" cy="386122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4599708" y="3756929"/>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4087301" y="1519832"/>
              <a:ext cx="36576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6937671" y="43167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5473440" y="2192721"/>
              <a:ext cx="503343"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5200761" y="2403723"/>
              <a:ext cx="1063744" cy="148522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5256334" y="235812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5262763" y="277876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5268058" y="314344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5256334" y="362600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5493303" y="234724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5483256" y="273522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5505028" y="317913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5493302" y="364777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4233618" y="292262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4390474" y="3268432"/>
              <a:ext cx="78660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6283776" y="251684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4576668" y="1519832"/>
              <a:ext cx="0" cy="66494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7317693" y="2464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7282578" y="266590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4756833" y="377078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6962063" y="4517738"/>
              <a:ext cx="188597" cy="1528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3451404" y="190716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16</a:t>
              </a: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4238414" y="292262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4069245" y="25274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4015520" y="17834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6985204" y="2501130"/>
              <a:ext cx="0" cy="186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6560643" y="172597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4091188" y="1519833"/>
              <a:ext cx="0" cy="3653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6636843" y="1519833"/>
              <a:ext cx="0" cy="2779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7713160" y="14794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0A04F6C0-7E77-4347-A118-A4CC30E855B7}"/>
                </a:ext>
              </a:extLst>
            </p:cNvPr>
            <p:cNvSpPr txBox="1"/>
            <p:nvPr/>
          </p:nvSpPr>
          <p:spPr>
            <a:xfrm>
              <a:off x="3520247" y="323894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4189512" y="2184775"/>
              <a:ext cx="40192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3915864" y="4355403"/>
              <a:ext cx="27432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7890916" y="1232568"/>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6978853" y="18436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6669459" y="3836504"/>
              <a:ext cx="2955" cy="5260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6264308" y="383650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3868367" y="43073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4390473" y="3256858"/>
              <a:ext cx="0" cy="141814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4390473" y="4671390"/>
              <a:ext cx="2592918" cy="124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7136371" y="47817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7206558" y="4827421"/>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7430369" y="4549942"/>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 TX</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6859651" y="4576259"/>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7132370" y="4197997"/>
              <a:ext cx="60704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7586483" y="47852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6255864" y="293265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6253914" y="3338861"/>
              <a:ext cx="5785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6633936" y="2430384"/>
              <a:ext cx="0" cy="50226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6832416" y="3330212"/>
              <a:ext cx="3892" cy="134117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6782142" y="46375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3227520" y="4509020"/>
              <a:ext cx="1071507"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76449" y="1467857"/>
            <a:ext cx="4322077" cy="4844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L9: T68-7 62 turns</a:t>
            </a:r>
          </a:p>
          <a:p>
            <a:pPr marL="285750" indent="-285750" defTabSz="457200" latinLnBrk="1" hangingPunct="0">
              <a:buFont typeface="Arial" panose="020B0604020202020204" pitchFamily="34" charset="0"/>
              <a:buChar char="•"/>
            </a:pPr>
            <a:r>
              <a:rPr lang="en-US" sz="1600" dirty="0">
                <a:solidFill>
                  <a:srgbClr val="000000"/>
                </a:solidFill>
              </a:rPr>
              <a:t>Check MVAM108 capacitor when R</a:t>
            </a:r>
            <a:r>
              <a:rPr lang="en-US" sz="1600" baseline="-25000" dirty="0">
                <a:solidFill>
                  <a:srgbClr val="000000"/>
                </a:solidFill>
              </a:rPr>
              <a:t>17</a:t>
            </a:r>
            <a:r>
              <a:rPr lang="en-US" sz="1600" dirty="0">
                <a:solidFill>
                  <a:srgbClr val="000000"/>
                </a:solidFill>
              </a:rPr>
              <a:t> is high and low</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Start resistor </a:t>
            </a:r>
            <a:r>
              <a:rPr lang="en-US" sz="1600" dirty="0">
                <a:solidFill>
                  <a:srgbClr val="000000"/>
                </a:solidFill>
              </a:rPr>
              <a:t>(R</a:t>
            </a:r>
            <a:r>
              <a:rPr lang="en-US" sz="1600" baseline="-25000" dirty="0">
                <a:solidFill>
                  <a:srgbClr val="000000"/>
                </a:solidFill>
              </a:rPr>
              <a:t>21</a:t>
            </a:r>
            <a:r>
              <a:rPr lang="en-US" sz="1600" dirty="0">
                <a:solidFill>
                  <a:srgbClr val="000000"/>
                </a:solidFill>
              </a:rPr>
              <a:t>) pulls gat to ground at start</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When gain limiting diode (D9) conducts, it pulls gate negative</a:t>
            </a:r>
          </a:p>
          <a:p>
            <a:pPr marL="285750" indent="-285750" defTabSz="457200" latinLnBrk="1" hangingPunct="0">
              <a:buFont typeface="Arial" panose="020B0604020202020204" pitchFamily="34" charset="0"/>
              <a:buChar char="•"/>
            </a:pPr>
            <a:r>
              <a:rPr lang="en-US" sz="1600" dirty="0">
                <a:solidFill>
                  <a:srgbClr val="000000"/>
                </a:solidFill>
                <a:latin typeface="Calibri"/>
                <a:ea typeface="Calibri"/>
                <a:cs typeface="Calibri"/>
                <a:sym typeface="Calibri"/>
              </a:rPr>
              <a:t>Oscillator keeps growing as long as g</a:t>
            </a:r>
            <a:r>
              <a:rPr lang="en-US" sz="1600" baseline="-25000" dirty="0">
                <a:solidFill>
                  <a:srgbClr val="000000"/>
                </a:solidFill>
                <a:latin typeface="Calibri"/>
                <a:ea typeface="Calibri"/>
                <a:cs typeface="Calibri"/>
                <a:sym typeface="Calibri"/>
              </a:rPr>
              <a:t>m</a:t>
            </a:r>
            <a:r>
              <a:rPr lang="en-US" sz="1600" dirty="0">
                <a:solidFill>
                  <a:srgbClr val="000000"/>
                </a:solidFill>
                <a:latin typeface="Calibri"/>
                <a:ea typeface="Calibri"/>
                <a:cs typeface="Calibri"/>
                <a:sym typeface="Calibri"/>
              </a:rPr>
              <a:t>&gt;1/R</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Measure DC voltage across wiper in R17</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Calculate expected V for large signal oscillation</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this change if we consider the inductor and source-drain resistance</a:t>
            </a:r>
          </a:p>
          <a:p>
            <a:pPr marL="342900" indent="-342900" defTabSz="457200" latinLnBrk="1" hangingPunct="0">
              <a:buFont typeface="+mj-lt"/>
              <a:buAutoNum type="arabicPeriod"/>
            </a:pPr>
            <a:r>
              <a:rPr lang="en-US" sz="1600" dirty="0">
                <a:solidFill>
                  <a:srgbClr val="000000"/>
                </a:solidFill>
                <a:latin typeface="Calibri"/>
                <a:ea typeface="Calibri"/>
                <a:cs typeface="Calibri"/>
                <a:sym typeface="Calibri"/>
              </a:rPr>
              <a:t>How does the frequency change as R17 changes?</a:t>
            </a:r>
          </a:p>
          <a:p>
            <a:pPr marL="342900" indent="-342900" defTabSz="457200" latinLnBrk="1" hangingPunct="0">
              <a:buFont typeface="+mj-lt"/>
              <a:buAutoNum type="arabicPeriod"/>
            </a:pPr>
            <a:r>
              <a:rPr lang="en-US" sz="1600" dirty="0" err="1">
                <a:solidFill>
                  <a:srgbClr val="000000"/>
                </a:solidFill>
                <a:latin typeface="Calibri"/>
                <a:ea typeface="Calibri"/>
                <a:cs typeface="Calibri"/>
                <a:sym typeface="Calibri"/>
              </a:rPr>
              <a:t>Callculate</a:t>
            </a:r>
            <a:r>
              <a:rPr lang="en-US" sz="1600" dirty="0">
                <a:solidFill>
                  <a:srgbClr val="000000"/>
                </a:solidFill>
                <a:latin typeface="Calibri"/>
                <a:ea typeface="Calibri"/>
                <a:cs typeface="Calibri"/>
                <a:sym typeface="Calibri"/>
              </a:rPr>
              <a:t> the oscillation frequency and the loss ratio |V/V</a:t>
            </a:r>
            <a:r>
              <a:rPr lang="en-US" sz="1600" baseline="-25000" dirty="0">
                <a:solidFill>
                  <a:srgbClr val="000000"/>
                </a:solidFill>
                <a:latin typeface="Calibri"/>
                <a:ea typeface="Calibri"/>
                <a:cs typeface="Calibri"/>
                <a:sym typeface="Calibri"/>
              </a:rPr>
              <a:t>I</a:t>
            </a:r>
            <a:r>
              <a:rPr lang="en-US" sz="1600" dirty="0">
                <a:solidFill>
                  <a:srgbClr val="000000"/>
                </a:solidFill>
                <a:latin typeface="Calibri"/>
                <a:ea typeface="Calibri"/>
                <a:cs typeface="Calibri"/>
                <a:sym typeface="Calibri"/>
              </a:rPr>
              <a:t>|</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grpSp>
        <p:nvGrpSpPr>
          <p:cNvPr id="3" name="Group 2">
            <a:extLst>
              <a:ext uri="{FF2B5EF4-FFF2-40B4-BE49-F238E27FC236}">
                <a16:creationId xmlns:a16="http://schemas.microsoft.com/office/drawing/2014/main" id="{3CE39A6B-5EBD-BE4A-B458-47F0A26EEC68}"/>
              </a:ext>
            </a:extLst>
          </p:cNvPr>
          <p:cNvGrpSpPr/>
          <p:nvPr/>
        </p:nvGrpSpPr>
        <p:grpSpPr>
          <a:xfrm>
            <a:off x="5016769" y="1103401"/>
            <a:ext cx="7350575" cy="4585534"/>
            <a:chOff x="2369866" y="980108"/>
            <a:chExt cx="7350575" cy="458553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8712320" y="3585125"/>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8734458" y="4307956"/>
              <a:ext cx="98598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7922038" y="4486112"/>
              <a:ext cx="304800" cy="762000"/>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7617238" y="34446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4891257" y="3114260"/>
              <a:ext cx="152400" cy="762000"/>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4399218" y="3761951"/>
              <a:ext cx="304800" cy="381000"/>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5369351" y="3109495"/>
              <a:ext cx="152400" cy="762000"/>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6521677" y="2855857"/>
              <a:ext cx="796405" cy="51934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3091984" y="1586621"/>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7271797" y="37893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3398508"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4863656" y="12162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3022076" y="234022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3956105" y="1594193"/>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3825657" y="1597254"/>
              <a:ext cx="77388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3452137" y="1654052"/>
              <a:ext cx="0" cy="47174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3876224" y="23118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5272598" y="1597254"/>
              <a:ext cx="3474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3455122" y="2125798"/>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3876225" y="3655119"/>
              <a:ext cx="155779" cy="762000"/>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3952424" y="3026487"/>
              <a:ext cx="0" cy="76285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3800024" y="4349506"/>
              <a:ext cx="304800" cy="381000"/>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4166527" y="2741131"/>
              <a:ext cx="304800" cy="76200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4444120" y="3119467"/>
              <a:ext cx="511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4999415" y="2734509"/>
              <a:ext cx="304800" cy="76200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4398427" y="3107177"/>
              <a:ext cx="304800" cy="762000"/>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7926327" y="5184642"/>
              <a:ext cx="304800" cy="381000"/>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4818404" y="3840298"/>
              <a:ext cx="304800" cy="381000"/>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4398428" y="3304761"/>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5290294" y="3796886"/>
              <a:ext cx="304800" cy="381000"/>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5449809" y="312302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5787755" y="31071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5709394" y="3718286"/>
              <a:ext cx="304800" cy="381000"/>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6228873" y="3107177"/>
              <a:ext cx="304800" cy="762000"/>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6228120" y="3840298"/>
              <a:ext cx="304800" cy="762000"/>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6228120" y="4520414"/>
              <a:ext cx="304800" cy="381000"/>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7312438" y="3252489"/>
              <a:ext cx="0" cy="97350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7233967" y="4149167"/>
              <a:ext cx="152400" cy="762000"/>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7160038" y="4767109"/>
              <a:ext cx="304800" cy="381000"/>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7312438" y="1588386"/>
              <a:ext cx="0" cy="13716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7651073" y="1587475"/>
              <a:ext cx="304800" cy="762000"/>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6369075" y="3829026"/>
              <a:ext cx="10058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8603439" y="3779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7922038" y="3816938"/>
              <a:ext cx="304800" cy="762000"/>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7652798" y="2234372"/>
              <a:ext cx="304800" cy="381000"/>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8074438" y="3827098"/>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8074438" y="4525941"/>
              <a:ext cx="54864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8715021" y="15501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8552461" y="4486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4200508" y="2473572"/>
              <a:ext cx="5999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3275668" y="10309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2597592" y="2543720"/>
                  <a:ext cx="541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2597592" y="2543720"/>
                  <a:ext cx="541868" cy="523218"/>
                </a:xfrm>
                <a:prstGeom prst="rect">
                  <a:avLst/>
                </a:prstGeom>
                <a:blipFill>
                  <a:blip r:embed="rId3"/>
                  <a:stretch>
                    <a:fillRect l="-9091" t="-2381" b="-11905"/>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3494224" y="2450351"/>
              <a:ext cx="53674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4718388" y="980108"/>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8073866" y="1776258"/>
              <a:ext cx="6210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8287407" y="3938718"/>
              <a:ext cx="8687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10pnF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8260158" y="4749529"/>
              <a:ext cx="98598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a:t>
              </a:r>
            </a:p>
            <a:p>
              <a:pPr defTabSz="457200" latinLnBrk="1" hangingPunct="0"/>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7441849" y="4352666"/>
              <a:ext cx="5486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7559443" y="3231847"/>
              <a:ext cx="51441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6573330" y="3339555"/>
              <a:ext cx="697888"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6530602" y="4142194"/>
              <a:ext cx="69788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3910385" y="30737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6323273" y="378290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3918185" y="15386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2923857" y="3724273"/>
              <a:ext cx="99913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a:t>
              </a:r>
            </a:p>
            <a:p>
              <a:pPr defTabSz="457200" latinLnBrk="1" hangingPunct="0"/>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5023121" y="2463412"/>
              <a:ext cx="56665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5917946" y="3479825"/>
              <a:ext cx="52374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5474875" y="3488374"/>
              <a:ext cx="35293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5024328" y="3645233"/>
              <a:ext cx="42211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4068584" y="3400377"/>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6481301" y="2398103"/>
              <a:ext cx="79783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8945835" y="14377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3918185" y="2077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3045352" y="30799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D972206-6856-1D49-B41B-A60C1797BC2F}"/>
                </a:ext>
              </a:extLst>
            </p:cNvPr>
            <p:cNvSpPr txBox="1"/>
            <p:nvPr/>
          </p:nvSpPr>
          <p:spPr>
            <a:xfrm flipH="1">
              <a:off x="2617649" y="3252490"/>
              <a:ext cx="107817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LM393 pin 7</a:t>
              </a:r>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2681761" y="1597097"/>
              <a:ext cx="42809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2651810" y="15520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2369866" y="1033771"/>
              <a:ext cx="6522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8032825" y="37827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8025733" y="44773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spTree>
    <p:extLst>
      <p:ext uri="{BB962C8B-B14F-4D97-AF65-F5344CB8AC3E}">
        <p14:creationId xmlns:p14="http://schemas.microsoft.com/office/powerpoint/2010/main" val="4168085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18410" y="1217538"/>
                <a:ext cx="11404008" cy="31123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is a square wave with period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oMath>
                </a14:m>
                <a:r>
                  <a:rPr lang="en-US" dirty="0">
                    <a:solidFill>
                      <a:srgbClr val="000000"/>
                    </a:solidFill>
                    <a:sym typeface="Calibri"/>
                  </a:rPr>
                  <a:t>.  Expanding this in a Fourier series, we get:</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𝑙𝑜</m:t>
                        </m:r>
                      </m:sub>
                    </m:sSub>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𝑡</m:t>
                        </m:r>
                      </m:e>
                    </m:d>
                    <m:r>
                      <a:rPr lang="en-US" b="0" i="0" smtClean="0">
                        <a:solidFill>
                          <a:srgbClr val="000000"/>
                        </a:solidFill>
                        <a:latin typeface="Cambria Math" panose="02040503050406030204" pitchFamily="18" charset="0"/>
                        <a:sym typeface="Calibri"/>
                      </a:rPr>
                      <m:t>= </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4</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r>
                      <a:rPr lang="en-US" b="0" i="1" smtClean="0">
                        <a:solidFill>
                          <a:srgbClr val="000000"/>
                        </a:solidFill>
                        <a:latin typeface="Cambria Math" panose="02040503050406030204" pitchFamily="18" charset="0"/>
                        <a:sym typeface="Calibri"/>
                      </a:rPr>
                      <m:t>(</m:t>
                    </m:r>
                    <m:func>
                      <m:funcPr>
                        <m:ctrlPr>
                          <a:rPr lang="en-US" b="0" i="1" smtClean="0">
                            <a:solidFill>
                              <a:srgbClr val="000000"/>
                            </a:solidFill>
                            <a:latin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sym typeface="Calibri"/>
                              </a:rPr>
                            </m:ctrlPr>
                          </m:dPr>
                          <m:e>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𝑡</m:t>
                            </m:r>
                          </m:e>
                        </m:d>
                      </m:e>
                    </m:func>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func>
                          <m:funcPr>
                            <m:ctrlPr>
                              <a:rPr lang="en-US" b="0" i="1" smtClean="0">
                                <a:solidFill>
                                  <a:srgbClr val="000000"/>
                                </a:solidFill>
                                <a:latin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3</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3</m:t>
                        </m:r>
                      </m:den>
                    </m:f>
                    <m:r>
                      <a:rPr lang="en-US" b="0" i="1" smtClean="0">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5</m:t>
                                </m:r>
                                <m:sSub>
                                  <m:sSubPr>
                                    <m:ctrlPr>
                                      <a:rPr lang="en-US"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i="1">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5</m:t>
                        </m:r>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𝑉</m:t>
                        </m:r>
                      </m:e>
                      <m:sub>
                        <m:r>
                          <a:rPr lang="en-US" b="0" i="1" dirty="0" smtClean="0">
                            <a:solidFill>
                              <a:srgbClr val="000000"/>
                            </a:solidFill>
                            <a:latin typeface="Cambria Math" panose="02040503050406030204" pitchFamily="18" charset="0"/>
                            <a:sym typeface="Calibri"/>
                          </a:rPr>
                          <m:t>𝑟𝑓</m:t>
                        </m:r>
                      </m:sub>
                    </m:sSub>
                    <m:d>
                      <m:dPr>
                        <m:ctrlPr>
                          <a:rPr lang="en-US" b="0" i="1" dirty="0" smtClean="0">
                            <a:solidFill>
                              <a:srgbClr val="000000"/>
                            </a:solidFill>
                            <a:latin typeface="Cambria Math" panose="02040503050406030204" pitchFamily="18" charset="0"/>
                            <a:sym typeface="Calibri"/>
                          </a:rPr>
                        </m:ctrlPr>
                      </m:dPr>
                      <m:e>
                        <m:r>
                          <a:rPr lang="en-US" b="0" i="1" dirty="0" smtClean="0">
                            <a:solidFill>
                              <a:srgbClr val="000000"/>
                            </a:solidFill>
                            <a:latin typeface="Cambria Math" panose="02040503050406030204" pitchFamily="18" charset="0"/>
                            <a:sym typeface="Calibri"/>
                          </a:rPr>
                          <m:t>𝑡</m:t>
                        </m:r>
                      </m:e>
                    </m:d>
                    <m:r>
                      <a:rPr lang="en-US" b="0" i="1" dirty="0" smtClean="0">
                        <a:solidFill>
                          <a:srgbClr val="000000"/>
                        </a:solidFill>
                        <a:latin typeface="Cambria Math" panose="02040503050406030204" pitchFamily="18" charset="0"/>
                        <a:sym typeface="Calibri"/>
                      </a:rPr>
                      <m:t>=</m:t>
                    </m:r>
                    <m:sSub>
                      <m:sSubPr>
                        <m:ctrlPr>
                          <a:rPr lang="en-US" b="0"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𝑉</m:t>
                        </m:r>
                      </m:e>
                      <m:sub>
                        <m:r>
                          <a:rPr lang="en-US" b="0" i="1" dirty="0" smtClean="0">
                            <a:solidFill>
                              <a:srgbClr val="000000"/>
                            </a:solidFill>
                            <a:latin typeface="Cambria Math" panose="02040503050406030204" pitchFamily="18" charset="0"/>
                            <a:sym typeface="Calibri"/>
                          </a:rPr>
                          <m:t>𝑟𝑓</m:t>
                        </m:r>
                      </m:sub>
                    </m:sSub>
                    <m:r>
                      <m:rPr>
                        <m:sty m:val="p"/>
                      </m:rPr>
                      <a:rPr lang="en-US" b="0" i="0" dirty="0" smtClean="0">
                        <a:solidFill>
                          <a:srgbClr val="000000"/>
                        </a:solidFill>
                        <a:latin typeface="Cambria Math" panose="02040503050406030204" pitchFamily="18" charset="0"/>
                        <a:sym typeface="Calibri"/>
                      </a:rPr>
                      <m:t>cos</m:t>
                    </m:r>
                    <m:r>
                      <a:rPr lang="en-US" b="0" i="1" dirty="0" smtClean="0">
                        <a:solidFill>
                          <a:srgbClr val="000000"/>
                        </a:solidFill>
                        <a:latin typeface="Cambria Math" panose="02040503050406030204" pitchFamily="18" charset="0"/>
                        <a:sym typeface="Calibri"/>
                      </a:rPr>
                      <m:t>⁡(</m:t>
                    </m:r>
                    <m:sSub>
                      <m:sSubPr>
                        <m:ctrlPr>
                          <a:rPr lang="en-US" b="0"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b="0" i="1" dirty="0" smtClean="0">
                            <a:solidFill>
                              <a:srgbClr val="000000"/>
                            </a:solidFill>
                            <a:latin typeface="Cambria Math" panose="02040503050406030204" pitchFamily="18" charset="0"/>
                            <a:sym typeface="Calibri"/>
                          </a:rPr>
                          <m:t>𝑟𝑓</m:t>
                        </m:r>
                      </m:sub>
                    </m:sSub>
                    <m:r>
                      <a:rPr lang="en-US" b="0" i="1" dirty="0" smtClean="0">
                        <a:solidFill>
                          <a:srgbClr val="000000"/>
                        </a:solidFill>
                        <a:latin typeface="Cambria Math" panose="02040503050406030204" pitchFamily="18" charset="0"/>
                        <a:sym typeface="Calibri"/>
                      </a:rPr>
                      <m:t>𝑡</m:t>
                    </m:r>
                    <m:r>
                      <a:rPr lang="en-US" b="0" i="1" dirty="0" smtClean="0">
                        <a:solidFill>
                          <a:srgbClr val="000000"/>
                        </a:solidFill>
                        <a:latin typeface="Cambria Math" panose="02040503050406030204" pitchFamily="18" charset="0"/>
                        <a:sym typeface="Calibri"/>
                      </a:rPr>
                      <m:t>)</m:t>
                    </m:r>
                  </m:oMath>
                </a14:m>
                <a:endParaRPr lang="en-US"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𝑙𝑜</m:t>
                        </m:r>
                      </m:sub>
                    </m:sSub>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𝑡</m:t>
                        </m:r>
                      </m:e>
                    </m:d>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𝑟𝑓</m:t>
                        </m:r>
                      </m:sub>
                    </m:sSub>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𝑡</m:t>
                        </m:r>
                      </m:e>
                    </m:d>
                    <m:r>
                      <a:rPr lang="en-US">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2</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𝑟𝑓</m:t>
                            </m:r>
                          </m:sub>
                        </m:sSub>
                      </m:num>
                      <m:den>
                        <m:r>
                          <a:rPr lang="en-US"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b="0" i="1" smtClean="0">
                            <a:solidFill>
                              <a:srgbClr val="000000"/>
                            </a:solidFill>
                            <a:latin typeface="Cambria Math" panose="02040503050406030204" pitchFamily="18" charset="0"/>
                            <a:sym typeface="Calibri"/>
                          </a:rPr>
                        </m:ctrlPr>
                      </m:dPr>
                      <m:e>
                        <m:sSub>
                          <m:sSubPr>
                            <m:ctrlPr>
                              <a:rPr lang="en-US" b="0" i="1" smtClean="0">
                                <a:solidFill>
                                  <a:srgbClr val="000000"/>
                                </a:solidFill>
                                <a:latin typeface="Cambria Math" panose="02040503050406030204" pitchFamily="18" charset="0"/>
                                <a:sym typeface="Calibri"/>
                              </a:rPr>
                            </m:ctrlPr>
                          </m:sSubPr>
                          <m:e>
                            <m:r>
                              <m:rPr>
                                <m:sty m:val="p"/>
                              </m:rPr>
                              <a:rPr lang="en-US" b="0" i="0" smtClean="0">
                                <a:solidFill>
                                  <a:srgbClr val="000000"/>
                                </a:solidFill>
                                <a:latin typeface="Cambria Math" panose="02040503050406030204" pitchFamily="18" charset="0"/>
                                <a:sym typeface="Calibri"/>
                              </a:rPr>
                              <m:t>cos</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func>
                          <m:funcPr>
                            <m:ctrlPr>
                              <a:rPr lang="en-US" b="0" i="1" smtClean="0">
                                <a:solidFill>
                                  <a:srgbClr val="000000"/>
                                </a:solidFill>
                                <a:latin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3</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3</m:t>
                        </m:r>
                      </m:den>
                    </m:f>
                    <m:r>
                      <a:rPr lang="en-US" b="0" i="1" smtClean="0">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5</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e>
                        </m:func>
                      </m:num>
                      <m:den>
                        <m:r>
                          <a:rPr lang="en-US" b="0" i="1" smtClean="0">
                            <a:solidFill>
                              <a:srgbClr val="000000"/>
                            </a:solidFill>
                            <a:latin typeface="Cambria Math" panose="02040503050406030204" pitchFamily="18" charset="0"/>
                            <a:sym typeface="Calibri"/>
                          </a:rPr>
                          <m:t>5</m:t>
                        </m:r>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 </a:t>
                </a:r>
                <a14:m>
                  <m:oMath xmlns:m="http://schemas.openxmlformats.org/officeDocument/2006/math">
                    <m:f>
                      <m:fPr>
                        <m:ctrlPr>
                          <a:rPr lang="en-US" i="1">
                            <a:solidFill>
                              <a:srgbClr val="000000"/>
                            </a:solidFill>
                            <a:latin typeface="Cambria Math" panose="02040503050406030204" pitchFamily="18" charset="0"/>
                            <a:sym typeface="Calibri"/>
                          </a:rPr>
                        </m:ctrlPr>
                      </m:fPr>
                      <m:num>
                        <m:r>
                          <a:rPr lang="en-US" i="1">
                            <a:solidFill>
                              <a:srgbClr val="000000"/>
                            </a:solidFill>
                            <a:latin typeface="Cambria Math" panose="02040503050406030204" pitchFamily="18" charset="0"/>
                            <a:sym typeface="Calibri"/>
                          </a:rPr>
                          <m:t>2</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𝑟𝑓</m:t>
                            </m:r>
                          </m:sub>
                        </m:sSub>
                      </m:num>
                      <m:den>
                        <m:r>
                          <a:rPr lang="en-US" i="1">
                            <a:solidFill>
                              <a:srgbClr val="000000"/>
                            </a:solidFill>
                            <a:latin typeface="Cambria Math" panose="02040503050406030204" pitchFamily="18" charset="0"/>
                            <a:ea typeface="Cambria Math" panose="02040503050406030204" pitchFamily="18" charset="0"/>
                            <a:sym typeface="Calibri"/>
                          </a:rPr>
                          <m:t>𝜋</m:t>
                        </m:r>
                      </m:den>
                    </m:f>
                    <m:d>
                      <m:dPr>
                        <m:ctrlPr>
                          <a:rPr lang="en-US" i="1">
                            <a:solidFill>
                              <a:srgbClr val="000000"/>
                            </a:solidFill>
                            <a:latin typeface="Cambria Math" panose="02040503050406030204" pitchFamily="18" charset="0"/>
                            <a:sym typeface="Calibri"/>
                          </a:rPr>
                        </m:ctrlPr>
                      </m:dPr>
                      <m:e>
                        <m:sSub>
                          <m:sSubPr>
                            <m:ctrlPr>
                              <a:rPr lang="en-US" i="1">
                                <a:solidFill>
                                  <a:srgbClr val="000000"/>
                                </a:solidFill>
                                <a:latin typeface="Cambria Math" panose="02040503050406030204" pitchFamily="18" charset="0"/>
                                <a:sym typeface="Calibri"/>
                              </a:rPr>
                            </m:ctrlPr>
                          </m:sSubPr>
                          <m:e>
                            <m:r>
                              <m:rPr>
                                <m:sty m:val="p"/>
                              </m:rPr>
                              <a:rPr lang="en-US">
                                <a:solidFill>
                                  <a:srgbClr val="000000"/>
                                </a:solidFill>
                                <a:latin typeface="Cambria Math" panose="02040503050406030204" pitchFamily="18" charset="0"/>
                                <a:sym typeface="Calibri"/>
                              </a:rPr>
                              <m:t>cos</m:t>
                            </m:r>
                            <m:r>
                              <a:rPr lang="en-US" i="1">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r>
                      <a:rPr lang="en-US" i="1">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3</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e>
                        </m:func>
                      </m:num>
                      <m:den>
                        <m:r>
                          <a:rPr lang="en-US" i="1">
                            <a:solidFill>
                              <a:srgbClr val="000000"/>
                            </a:solidFill>
                            <a:latin typeface="Cambria Math" panose="02040503050406030204" pitchFamily="18" charset="0"/>
                            <a:sym typeface="Calibri"/>
                          </a:rPr>
                          <m:t>3</m:t>
                        </m:r>
                      </m:den>
                    </m:f>
                    <m:r>
                      <a:rPr lang="en-US" i="1">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func>
                          <m:funcPr>
                            <m:ctrlPr>
                              <a:rPr lang="en-US" i="1">
                                <a:solidFill>
                                  <a:srgbClr val="000000"/>
                                </a:solidFill>
                                <a:latin typeface="Cambria Math" panose="02040503050406030204" pitchFamily="18" charset="0"/>
                                <a:sym typeface="Calibri"/>
                              </a:rPr>
                            </m:ctrlPr>
                          </m:funcPr>
                          <m:fName>
                            <m:r>
                              <m:rPr>
                                <m:sty m:val="p"/>
                              </m:rPr>
                              <a:rPr lang="en-US">
                                <a:solidFill>
                                  <a:srgbClr val="000000"/>
                                </a:solidFill>
                                <a:latin typeface="Cambria Math" panose="02040503050406030204" pitchFamily="18" charset="0"/>
                                <a:sym typeface="Calibri"/>
                              </a:rPr>
                              <m:t>cos</m:t>
                            </m:r>
                          </m:fName>
                          <m:e>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5</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e>
                            </m:d>
                          </m:e>
                        </m:func>
                      </m:num>
                      <m:den>
                        <m:r>
                          <a:rPr lang="en-US" i="1">
                            <a:solidFill>
                              <a:srgbClr val="000000"/>
                            </a:solidFill>
                            <a:latin typeface="Cambria Math" panose="02040503050406030204" pitchFamily="18" charset="0"/>
                            <a:sym typeface="Calibri"/>
                          </a:rPr>
                          <m:t>5</m:t>
                        </m:r>
                      </m:den>
                    </m:f>
                    <m:r>
                      <a:rPr lang="en-US" i="1">
                        <a:solidFill>
                          <a:srgbClr val="000000"/>
                        </a:solidFill>
                        <a:latin typeface="Cambria Math" panose="02040503050406030204" pitchFamily="18" charset="0"/>
                        <a:sym typeface="Calibri"/>
                      </a:rPr>
                      <m:t>…)</m:t>
                    </m:r>
                  </m:oMath>
                </a14:m>
                <a:endParaRPr lang="en-US"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𝑟𝑓</m:t>
                        </m:r>
                      </m:sub>
                    </m:sSub>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b="0" i="1" smtClean="0">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𝑟𝑓</m:t>
                        </m:r>
                      </m:sub>
                    </m:sSub>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p>
              <a:p>
                <a:pPr marL="285750" indent="-285750" latinLnBrk="1" hangingPunct="0">
                  <a:buFont typeface="Arial" panose="020B0604020202020204" pitchFamily="34" charset="0"/>
                  <a:buChar char="•"/>
                </a:pPr>
                <a:r>
                  <a:rPr lang="en-US" dirty="0">
                    <a:solidFill>
                      <a:srgbClr val="000000"/>
                    </a:solidFill>
                    <a:sym typeface="Calibri"/>
                  </a:rPr>
                  <a:t>We define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r>
                          <a:rPr lang="en-US" i="1">
                            <a:solidFill>
                              <a:srgbClr val="000000"/>
                            </a:solidFill>
                            <a:latin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𝑟𝑓</m:t>
                        </m:r>
                      </m:sub>
                    </m:sSub>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𝑙𝑜</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𝑟𝑓</m:t>
                        </m:r>
                      </m:sub>
                    </m:sSub>
                    <m:r>
                      <a:rPr lang="en-US" i="1">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2</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𝑉</m:t>
                            </m:r>
                          </m:e>
                          <m:sub>
                            <m:r>
                              <a:rPr lang="en-US" b="0" i="1" smtClean="0">
                                <a:solidFill>
                                  <a:srgbClr val="000000"/>
                                </a:solidFill>
                                <a:latin typeface="Cambria Math" panose="02040503050406030204" pitchFamily="18" charset="0"/>
                                <a:sym typeface="Calibri"/>
                              </a:rPr>
                              <m:t>𝑟𝑓</m:t>
                            </m:r>
                          </m:sub>
                        </m:sSub>
                      </m:num>
                      <m:den>
                        <m:r>
                          <a:rPr lang="en-US" b="0" i="1" smtClean="0">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b="0" i="0" smtClean="0">
                        <a:solidFill>
                          <a:srgbClr val="000000"/>
                        </a:solidFill>
                        <a:latin typeface="Cambria Math" panose="02040503050406030204" pitchFamily="18" charset="0"/>
                        <a:sym typeface="Calibri"/>
                      </a:rPr>
                      <m:t>cos</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r>
                      <a:rPr lang="en-US" b="0" i="1" smtClean="0">
                        <a:solidFill>
                          <a:srgbClr val="000000"/>
                        </a:solidFill>
                        <a:latin typeface="Cambria Math" panose="02040503050406030204" pitchFamily="18" charset="0"/>
                        <a:sym typeface="Calibri"/>
                      </a:rPr>
                      <m:t>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d>
                      <m:dPr>
                        <m:ctrlPr>
                          <a:rPr lang="en-US" i="1">
                            <a:solidFill>
                              <a:srgbClr val="000000"/>
                            </a:solidFill>
                            <a:latin typeface="Cambria Math" panose="02040503050406030204" pitchFamily="18" charset="0"/>
                            <a:sym typeface="Calibri"/>
                          </a:rPr>
                        </m:ctrlPr>
                      </m:dPr>
                      <m:e>
                        <m:r>
                          <a:rPr lang="en-US" i="1">
                            <a:solidFill>
                              <a:srgbClr val="000000"/>
                            </a:solidFill>
                            <a:latin typeface="Cambria Math" panose="02040503050406030204" pitchFamily="18" charset="0"/>
                            <a:sym typeface="Calibri"/>
                          </a:rPr>
                          <m:t>𝑡</m:t>
                        </m:r>
                      </m:e>
                    </m:d>
                    <m:r>
                      <a:rPr lang="en-US" i="1">
                        <a:solidFill>
                          <a:srgbClr val="000000"/>
                        </a:solidFill>
                        <a:latin typeface="Cambria Math" panose="02040503050406030204" pitchFamily="18" charset="0"/>
                        <a:sym typeface="Calibri"/>
                      </a:rPr>
                      <m:t>=</m:t>
                    </m:r>
                    <m:f>
                      <m:fPr>
                        <m:ctrlPr>
                          <a:rPr lang="en-US" i="1">
                            <a:solidFill>
                              <a:srgbClr val="000000"/>
                            </a:solidFill>
                            <a:latin typeface="Cambria Math" panose="02040503050406030204" pitchFamily="18" charset="0"/>
                            <a:sym typeface="Calibri"/>
                          </a:rPr>
                        </m:ctrlPr>
                      </m:fPr>
                      <m:num>
                        <m:r>
                          <a:rPr lang="en-US" i="1">
                            <a:solidFill>
                              <a:srgbClr val="000000"/>
                            </a:solidFill>
                            <a:latin typeface="Cambria Math" panose="02040503050406030204" pitchFamily="18" charset="0"/>
                            <a:sym typeface="Calibri"/>
                          </a:rPr>
                          <m:t>2</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𝑉</m:t>
                            </m:r>
                          </m:e>
                          <m:sub>
                            <m:r>
                              <a:rPr lang="en-US" i="1">
                                <a:solidFill>
                                  <a:srgbClr val="000000"/>
                                </a:solidFill>
                                <a:latin typeface="Cambria Math" panose="02040503050406030204" pitchFamily="18" charset="0"/>
                                <a:sym typeface="Calibri"/>
                              </a:rPr>
                              <m:t>𝑟𝑓</m:t>
                            </m:r>
                          </m:sub>
                        </m:sSub>
                      </m:num>
                      <m:den>
                        <m:r>
                          <a:rPr lang="en-US" i="1">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a:solidFill>
                          <a:srgbClr val="000000"/>
                        </a:solidFill>
                        <a:latin typeface="Cambria Math" panose="02040503050406030204" pitchFamily="18" charset="0"/>
                        <a:sym typeface="Calibri"/>
                      </a:rPr>
                      <m:t>cos</m:t>
                    </m:r>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𝑘</m:t>
                        </m:r>
                        <m:r>
                          <a:rPr lang="en-US" b="0" i="1" smtClean="0">
                            <a:solidFill>
                              <a:srgbClr val="000000"/>
                            </a:solidFill>
                            <a:latin typeface="Cambria Math" panose="02040503050406030204" pitchFamily="18" charset="0"/>
                            <a:sym typeface="Calibri"/>
                          </a:rPr>
                          <m:t>−</m:t>
                        </m:r>
                      </m:sub>
                    </m:sSub>
                    <m:r>
                      <a:rPr lang="en-US" i="1">
                        <a:solidFill>
                          <a:srgbClr val="000000"/>
                        </a:solidFill>
                        <a:latin typeface="Cambria Math" panose="02040503050406030204" pitchFamily="18" charset="0"/>
                        <a:sym typeface="Calibri"/>
                      </a:rPr>
                      <m:t>𝑡</m:t>
                    </m:r>
                    <m:r>
                      <a:rPr lang="en-US" i="1">
                        <a:solidFill>
                          <a:srgbClr val="000000"/>
                        </a:solidFill>
                        <a:latin typeface="Cambria Math" panose="02040503050406030204" pitchFamily="18" charset="0"/>
                        <a:sym typeface="Calibri"/>
                      </a:rPr>
                      <m:t>)</m:t>
                    </m:r>
                  </m:oMath>
                </a14:m>
                <a:endParaRPr lang="en-US"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𝑖</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𝑖𝑓</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sym typeface="Calibri"/>
                          </a:rPr>
                          <m:t>𝑙𝑜</m:t>
                        </m:r>
                      </m:sub>
                    </m:sSub>
                  </m:oMath>
                </a14:m>
                <a:r>
                  <a:rPr lang="en-US" dirty="0">
                    <a:solidFill>
                      <a:srgbClr val="000000"/>
                    </a:solidFill>
                    <a:sym typeface="Calibri"/>
                  </a:rPr>
                  <a:t> and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𝑖𝑓</m:t>
                        </m:r>
                      </m:sub>
                    </m:sSub>
                    <m:r>
                      <a:rPr lang="en-US" b="0" i="1" smtClean="0">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sym typeface="Calibri"/>
                  </a:rPr>
                  <a:t> ,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ea typeface="Cambria Math" panose="02040503050406030204" pitchFamily="18" charset="0"/>
                            <a:sym typeface="Calibri"/>
                          </a:rPr>
                          <m:t>𝑖</m:t>
                        </m:r>
                      </m:sub>
                    </m:sSub>
                  </m:oMath>
                </a14:m>
                <a:r>
                  <a:rPr lang="en-US" dirty="0">
                    <a:solidFill>
                      <a:srgbClr val="000000"/>
                    </a:solidFill>
                    <a:sym typeface="Calibri"/>
                  </a:rPr>
                  <a:t> is a spurious signal.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sym typeface="Calibri"/>
                          </a:rPr>
                          <m:t>𝑘</m:t>
                        </m:r>
                        <m:r>
                          <a:rPr lang="en-US"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18410" y="1217538"/>
                <a:ext cx="11404008" cy="3112310"/>
              </a:xfrm>
              <a:prstGeom prst="rect">
                <a:avLst/>
              </a:prstGeom>
              <a:blipFill>
                <a:blip r:embed="rId3"/>
                <a:stretch>
                  <a:fillRect l="-667" t="-1224" r="-2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568462" y="4701631"/>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sp>
        <p:nvSpPr>
          <p:cNvPr id="206" name="TextBox 205">
            <a:extLst>
              <a:ext uri="{FF2B5EF4-FFF2-40B4-BE49-F238E27FC236}">
                <a16:creationId xmlns:a16="http://schemas.microsoft.com/office/drawing/2014/main" id="{9C13EE98-760E-F848-A155-FC317117E574}"/>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Measure conversion gain of the Mixer.</a:t>
            </a:r>
          </a:p>
          <a:p>
            <a:pPr marL="342900" indent="-342900" defTabSz="457200" latinLnBrk="1" hangingPunct="0">
              <a:buFont typeface="+mj-lt"/>
              <a:buAutoNum type="arabicPeriod"/>
            </a:pPr>
            <a:r>
              <a:rPr lang="en-US" dirty="0">
                <a:solidFill>
                  <a:srgbClr val="000000"/>
                </a:solidFill>
              </a:rPr>
              <a:t>How much attenuation is provided by pot?</a:t>
            </a:r>
          </a:p>
          <a:p>
            <a:pPr marL="342900" indent="-342900" defTabSz="457200" latinLnBrk="1" hangingPunct="0">
              <a:buFont typeface="+mj-lt"/>
              <a:buAutoNum type="arabicPeriod"/>
            </a:pPr>
            <a:r>
              <a:rPr lang="en-US" dirty="0">
                <a:solidFill>
                  <a:srgbClr val="000000"/>
                </a:solidFill>
              </a:rPr>
              <a:t>By how many dB is the image response </a:t>
            </a:r>
            <a:r>
              <a:rPr lang="en-US" dirty="0" err="1">
                <a:solidFill>
                  <a:srgbClr val="000000"/>
                </a:solidFill>
              </a:rPr>
              <a:t>surpressed</a:t>
            </a:r>
            <a:endParaRPr lang="en-US" dirty="0">
              <a:solidFill>
                <a:srgbClr val="000000"/>
              </a:solidFill>
            </a:endParaRPr>
          </a:p>
        </p:txBody>
      </p:sp>
      <p:grpSp>
        <p:nvGrpSpPr>
          <p:cNvPr id="3" name="Group 2">
            <a:extLst>
              <a:ext uri="{FF2B5EF4-FFF2-40B4-BE49-F238E27FC236}">
                <a16:creationId xmlns:a16="http://schemas.microsoft.com/office/drawing/2014/main" id="{CF59408C-9605-5B44-9978-20BDB3A327B7}"/>
              </a:ext>
            </a:extLst>
          </p:cNvPr>
          <p:cNvGrpSpPr/>
          <p:nvPr/>
        </p:nvGrpSpPr>
        <p:grpSpPr>
          <a:xfrm>
            <a:off x="5776609" y="1406495"/>
            <a:ext cx="6095404" cy="4390067"/>
            <a:chOff x="2423809" y="1338593"/>
            <a:chExt cx="6095404" cy="4390067"/>
          </a:xfrm>
        </p:grpSpPr>
        <p:sp>
          <p:nvSpPr>
            <p:cNvPr id="16" name="Shape 51">
              <a:extLst>
                <a:ext uri="{FF2B5EF4-FFF2-40B4-BE49-F238E27FC236}">
                  <a16:creationId xmlns:a16="http://schemas.microsoft.com/office/drawing/2014/main" id="{10404F25-08D0-244C-97AB-7AE443B32835}"/>
                </a:ext>
              </a:extLst>
            </p:cNvPr>
            <p:cNvSpPr/>
            <p:nvPr/>
          </p:nvSpPr>
          <p:spPr>
            <a:xfrm>
              <a:off x="5699431" y="1950270"/>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5407247" y="2205408"/>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5482326" y="21988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5488755" y="261944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5494050" y="298411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5482326" y="346667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5719295" y="218791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5709248" y="25758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5731020" y="283171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5719294" y="34884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7445045" y="2341804"/>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7841533" y="24336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4459610" y="276330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4318651" y="3471268"/>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4997920" y="31091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4852353" y="3102780"/>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4857702" y="1949596"/>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6509768" y="235752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6900908" y="181885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6863194" y="17844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6732445" y="1338593"/>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4997920" y="365470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6509770" y="363908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6106379" y="5220696"/>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5514339" y="493410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6904266" y="3635231"/>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5469063" y="52706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4566987" y="282506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5160207" y="542088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2996487" y="226646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3014711" y="254138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6485129" y="3186766"/>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7153566" y="31355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7445435" y="2916857"/>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6700031" y="279027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4845257" y="1662223"/>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4311665" y="2758896"/>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5768685" y="3738507"/>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5004647" y="3639872"/>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6100646" y="412373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4997919" y="4117879"/>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5675727" y="4409153"/>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6030297" y="407193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4995214" y="4645065"/>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6219653" y="4650742"/>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6262185" y="4925378"/>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5108960" y="472963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3355813" y="2323269"/>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3703272" y="2330596"/>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3556653" y="3028238"/>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3275038" y="3042413"/>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3034173" y="231042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2423809" y="2156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3909236" y="2316008"/>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3988570" y="251254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3907737" y="3019638"/>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4232892" y="22827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6645754" y="3237889"/>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4" name="Group 3">
            <a:extLst>
              <a:ext uri="{FF2B5EF4-FFF2-40B4-BE49-F238E27FC236}">
                <a16:creationId xmlns:a16="http://schemas.microsoft.com/office/drawing/2014/main" id="{2F2FED80-D9C6-5341-8568-520C00D74F6E}"/>
              </a:ext>
            </a:extLst>
          </p:cNvPr>
          <p:cNvGrpSpPr/>
          <p:nvPr/>
        </p:nvGrpSpPr>
        <p:grpSpPr>
          <a:xfrm>
            <a:off x="7012039" y="1861343"/>
            <a:ext cx="5152252" cy="3646743"/>
            <a:chOff x="3067952" y="2055306"/>
            <a:chExt cx="5152252" cy="3646743"/>
          </a:xfrm>
        </p:grpSpPr>
        <p:sp>
          <p:nvSpPr>
            <p:cNvPr id="10" name="TextBox 9">
              <a:extLst>
                <a:ext uri="{FF2B5EF4-FFF2-40B4-BE49-F238E27FC236}">
                  <a16:creationId xmlns:a16="http://schemas.microsoft.com/office/drawing/2014/main" id="{51331F67-F7D0-754C-9B60-59BD56902535}"/>
                </a:ext>
              </a:extLst>
            </p:cNvPr>
            <p:cNvSpPr txBox="1"/>
            <p:nvPr/>
          </p:nvSpPr>
          <p:spPr>
            <a:xfrm>
              <a:off x="3943740" y="533271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5866687" y="482417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4016255" y="481274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4948478" y="266698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4656293" y="2933271"/>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4731373" y="291551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4737802" y="3336153"/>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4743097" y="37008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4731373" y="418338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4968342" y="290463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4958295" y="329261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4980067" y="39066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4968341" y="420516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6677464" y="3792611"/>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3567698" y="3482919"/>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6672656" y="2723890"/>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3708657" y="3480015"/>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3567698" y="4187981"/>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4246967" y="38258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4101400" y="3819493"/>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6294896" y="3404858"/>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6664856" y="3027662"/>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5758817" y="30742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6149955" y="2535570"/>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6112241" y="25011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5981492" y="2055306"/>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4246967" y="4371419"/>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5758817" y="435579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5739506" y="341410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6395271" y="3361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7198256" y="338404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7052664" y="4430021"/>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4263939" y="436902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6154428" y="4348160"/>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6101355" y="466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4229013" y="47327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3080924" y="350859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       +</a:t>
              </a:r>
            </a:p>
            <a:p>
              <a:pPr defTabSz="457200" latinLnBrk="1" hangingPunct="0"/>
              <a:r>
                <a:rPr lang="en-US" sz="1400" dirty="0">
                  <a:solidFill>
                    <a:srgbClr val="000000"/>
                  </a:solidFill>
                </a:rPr>
                <a:t>2.2uF</a:t>
              </a:r>
            </a:p>
          </p:txBody>
        </p:sp>
        <p:sp>
          <p:nvSpPr>
            <p:cNvPr id="91" name="TextBox 90">
              <a:extLst>
                <a:ext uri="{FF2B5EF4-FFF2-40B4-BE49-F238E27FC236}">
                  <a16:creationId xmlns:a16="http://schemas.microsoft.com/office/drawing/2014/main" id="{812905C4-074D-2748-BD74-94581E75DFCF}"/>
                </a:ext>
              </a:extLst>
            </p:cNvPr>
            <p:cNvSpPr txBox="1"/>
            <p:nvPr/>
          </p:nvSpPr>
          <p:spPr>
            <a:xfrm>
              <a:off x="5921251" y="3624815"/>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6395271" y="432485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4240890" y="305851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4170027" y="30150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3918694" y="3106327"/>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6374230" y="3601395"/>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5755438" y="414803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6402613" y="41074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3721080" y="294514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3683366" y="29107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3067952" y="2550606"/>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3676274" y="3445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Adjust C17 for minimum oscillation frequency and record it</a:t>
            </a:r>
          </a:p>
          <a:p>
            <a:pPr marL="342900" indent="-342900" defTabSz="457200" latinLnBrk="1" hangingPunct="0">
              <a:buFont typeface="+mj-lt"/>
              <a:buAutoNum type="arabicPeriod"/>
            </a:pPr>
            <a:r>
              <a:rPr lang="en-US" dirty="0">
                <a:solidFill>
                  <a:srgbClr val="000000"/>
                </a:solidFill>
              </a:rPr>
              <a:t>Calculate the minimum oscillation frequency you’d expect</a:t>
            </a:r>
          </a:p>
          <a:p>
            <a:pPr marL="342900" indent="-342900" defTabSz="457200" latinLnBrk="1" hangingPunct="0">
              <a:buFont typeface="+mj-lt"/>
              <a:buAutoNum type="arabicPeriod"/>
            </a:pPr>
            <a:r>
              <a:rPr lang="en-US" dirty="0">
                <a:solidFill>
                  <a:srgbClr val="000000"/>
                </a:solidFill>
              </a:rPr>
              <a:t>Measure the temperature coefficient for the BFO</a:t>
            </a:r>
          </a:p>
          <a:p>
            <a:pPr marL="342900" indent="-342900" defTabSz="457200" latinLnBrk="1" hangingPunct="0">
              <a:buFont typeface="+mj-lt"/>
              <a:buAutoNum type="arabicPeriod"/>
            </a:pPr>
            <a:r>
              <a:rPr lang="en-US" dirty="0">
                <a:solidFill>
                  <a:srgbClr val="000000"/>
                </a:solidFill>
              </a:rPr>
              <a:t>Measure the gain through the receiver from the antenna through the product detector</a:t>
            </a:r>
          </a:p>
          <a:p>
            <a:pPr marL="342900" indent="-342900" defTabSz="457200" latinLnBrk="1" hangingPunct="0">
              <a:buFont typeface="+mj-lt"/>
              <a:buAutoNum type="arabicPeriod"/>
            </a:pPr>
            <a:r>
              <a:rPr lang="en-US" dirty="0">
                <a:solidFill>
                  <a:srgbClr val="000000"/>
                </a:solidFill>
              </a:rPr>
              <a:t>Find the f5 spur calculate the expected f3</a:t>
            </a:r>
          </a:p>
          <a:p>
            <a:pPr marL="342900" indent="-342900" defTabSz="457200" latinLnBrk="1" hangingPunct="0">
              <a:buFont typeface="+mj-lt"/>
              <a:buAutoNum type="arabicPeriod"/>
            </a:pPr>
            <a:r>
              <a:rPr lang="en-US" dirty="0">
                <a:solidFill>
                  <a:srgbClr val="000000"/>
                </a:solidFill>
              </a:rPr>
              <a:t>By how much is the if spur </a:t>
            </a:r>
            <a:r>
              <a:rPr lang="en-US" dirty="0" err="1">
                <a:solidFill>
                  <a:srgbClr val="000000"/>
                </a:solidFill>
              </a:rPr>
              <a:t>surpressed</a:t>
            </a:r>
            <a:endParaRPr lang="en-US"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3" name="Group 2">
            <a:extLst>
              <a:ext uri="{FF2B5EF4-FFF2-40B4-BE49-F238E27FC236}">
                <a16:creationId xmlns:a16="http://schemas.microsoft.com/office/drawing/2014/main" id="{7B1CD947-D14C-A241-A2F6-93950D9B06C1}"/>
              </a:ext>
            </a:extLst>
          </p:cNvPr>
          <p:cNvGrpSpPr/>
          <p:nvPr/>
        </p:nvGrpSpPr>
        <p:grpSpPr>
          <a:xfrm>
            <a:off x="6875698" y="1697551"/>
            <a:ext cx="4925121" cy="3325242"/>
            <a:chOff x="3966243" y="1645517"/>
            <a:chExt cx="4925121" cy="3325242"/>
          </a:xfrm>
        </p:grpSpPr>
        <p:sp>
          <p:nvSpPr>
            <p:cNvPr id="16" name="Shape 51">
              <a:extLst>
                <a:ext uri="{FF2B5EF4-FFF2-40B4-BE49-F238E27FC236}">
                  <a16:creationId xmlns:a16="http://schemas.microsoft.com/office/drawing/2014/main" id="{475EE5B6-E02A-A04D-B608-C37E82494806}"/>
                </a:ext>
              </a:extLst>
            </p:cNvPr>
            <p:cNvSpPr/>
            <p:nvPr/>
          </p:nvSpPr>
          <p:spPr>
            <a:xfrm>
              <a:off x="5833797" y="2138439"/>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5541612" y="2519148"/>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5616692" y="250572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5623121" y="2926364"/>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5628416" y="329103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5616692" y="377359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5853661" y="249484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5843614" y="28828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5851169" y="335637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5873663" y="376281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7562783" y="3382822"/>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4453017" y="3073130"/>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7557975" y="231410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270 pF</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4593976" y="3070226"/>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4453017" y="3778192"/>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5132286" y="34160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4986719" y="3409704"/>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7180215" y="2995069"/>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7550175" y="2617873"/>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6644136" y="266444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7035274" y="2125781"/>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6997560" y="209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6866811" y="1645517"/>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8V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5132286" y="396163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6630124" y="3002565"/>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7280590" y="2951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8742789" y="2984889"/>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8586564" y="4020234"/>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5149258" y="3959235"/>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5103699" y="4322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3966243" y="309880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a:p>
              <a:pPr defTabSz="457200" latinLnBrk="1" hangingPunct="0"/>
              <a:r>
                <a:rPr lang="en-US" sz="1400" dirty="0">
                  <a:solidFill>
                    <a:srgbClr val="000000"/>
                  </a:solidFill>
                </a:rPr>
                <a:t>47nF</a:t>
              </a:r>
            </a:p>
          </p:txBody>
        </p:sp>
        <p:sp>
          <p:nvSpPr>
            <p:cNvPr id="88" name="TextBox 87">
              <a:extLst>
                <a:ext uri="{FF2B5EF4-FFF2-40B4-BE49-F238E27FC236}">
                  <a16:creationId xmlns:a16="http://schemas.microsoft.com/office/drawing/2014/main" id="{3A1CE062-5DE1-2045-9119-A17C4F8795A2}"/>
                </a:ext>
              </a:extLst>
            </p:cNvPr>
            <p:cNvSpPr txBox="1"/>
            <p:nvPr/>
          </p:nvSpPr>
          <p:spPr>
            <a:xfrm>
              <a:off x="6806570" y="321502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a:p>
              <a:pPr defTabSz="457200" latinLnBrk="1" hangingPunct="0"/>
              <a:r>
                <a:rPr lang="en-US" sz="1400" dirty="0">
                  <a:solidFill>
                    <a:srgbClr val="000000"/>
                  </a:solidFill>
                </a:rPr>
                <a:t>50 pF</a:t>
              </a:r>
            </a:p>
          </p:txBody>
        </p:sp>
        <p:sp>
          <p:nvSpPr>
            <p:cNvPr id="89" name="TextBox 88">
              <a:extLst>
                <a:ext uri="{FF2B5EF4-FFF2-40B4-BE49-F238E27FC236}">
                  <a16:creationId xmlns:a16="http://schemas.microsoft.com/office/drawing/2014/main" id="{175A2BD4-4A63-134B-8CB4-7123AA4688B4}"/>
                </a:ext>
              </a:extLst>
            </p:cNvPr>
            <p:cNvSpPr txBox="1"/>
            <p:nvPr/>
          </p:nvSpPr>
          <p:spPr>
            <a:xfrm>
              <a:off x="7365504" y="396769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4997157" y="4447541"/>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4247417" y="1783602"/>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7259549" y="3191606"/>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6664234" y="374964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8272502" y="3378679"/>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7925101" y="2994395"/>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7988909" y="318005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5</a:t>
              </a:r>
            </a:p>
            <a:p>
              <a:pPr defTabSz="457200" latinLnBrk="1" hangingPunct="0"/>
              <a:r>
                <a:rPr lang="en-US" sz="1400" dirty="0">
                  <a:solidFill>
                    <a:srgbClr val="000000"/>
                  </a:solidFill>
                </a:rPr>
                <a:t>18 </a:t>
              </a:r>
              <a:r>
                <a:rPr lang="en-US" sz="1400" dirty="0" err="1">
                  <a:solidFill>
                    <a:srgbClr val="000000"/>
                  </a:solidFill>
                </a:rPr>
                <a:t>uH</a:t>
              </a:r>
              <a:endParaRPr lang="en-US" sz="1400" dirty="0">
                <a:solidFill>
                  <a:srgbClr val="000000"/>
                </a:solidFill>
              </a:endParaRP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4991151" y="2270703"/>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4935881" y="1934676"/>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a:p>
              <a:pPr defTabSz="457200" latinLnBrk="1" hangingPunct="0"/>
              <a:r>
                <a:rPr lang="en-US" sz="1400" dirty="0">
                  <a:solidFill>
                    <a:srgbClr val="000000"/>
                  </a:solidFill>
                </a:rPr>
                <a:t>5 pF</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4774079" y="2118688"/>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4736365" y="20842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7294761" y="36991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8701803" y="371334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387927" y="1302365"/>
            <a:ext cx="5705006"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How much would you expect the inductor to lower the </a:t>
            </a:r>
            <a:r>
              <a:rPr lang="en-US" dirty="0" err="1">
                <a:solidFill>
                  <a:srgbClr val="000000"/>
                </a:solidFill>
              </a:rPr>
              <a:t>oscilation</a:t>
            </a:r>
            <a:r>
              <a:rPr lang="en-US" dirty="0">
                <a:solidFill>
                  <a:srgbClr val="000000"/>
                </a:solidFill>
              </a:rPr>
              <a:t> frequency</a:t>
            </a:r>
          </a:p>
          <a:p>
            <a:pPr marL="342900" indent="-342900" defTabSz="457200" latinLnBrk="1"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latinLnBrk="1" hangingPunct="0">
              <a:buFont typeface="+mj-lt"/>
              <a:buAutoNum type="arabicPeriod"/>
            </a:pPr>
            <a:r>
              <a:rPr lang="en-US" dirty="0">
                <a:solidFill>
                  <a:srgbClr val="000000"/>
                </a:solidFill>
              </a:rPr>
              <a:t>Measure the rise and fall time of keying response</a:t>
            </a:r>
          </a:p>
          <a:p>
            <a:pPr marL="342900" indent="-342900" defTabSz="457200" latinLnBrk="1"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p:txBody>
      </p:sp>
    </p:spTree>
    <p:extLst>
      <p:ext uri="{BB962C8B-B14F-4D97-AF65-F5344CB8AC3E}">
        <p14:creationId xmlns:p14="http://schemas.microsoft.com/office/powerpoint/2010/main" val="1569856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94256"/>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p:grpSp>
        <p:nvGrpSpPr>
          <p:cNvPr id="4" name="Group 3">
            <a:extLst>
              <a:ext uri="{FF2B5EF4-FFF2-40B4-BE49-F238E27FC236}">
                <a16:creationId xmlns:a16="http://schemas.microsoft.com/office/drawing/2014/main" id="{BC017D66-CED8-314F-9B9F-7BB4603C9F9F}"/>
              </a:ext>
            </a:extLst>
          </p:cNvPr>
          <p:cNvGrpSpPr/>
          <p:nvPr/>
        </p:nvGrpSpPr>
        <p:grpSpPr>
          <a:xfrm>
            <a:off x="6553200" y="1386980"/>
            <a:ext cx="5267965" cy="4401696"/>
            <a:chOff x="2849202" y="1202394"/>
            <a:chExt cx="5267965"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4749193" y="2640116"/>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4933258" y="268217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4947113" y="317202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4989667" y="295431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4689236" y="253015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4699131" y="30269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5941545" y="40703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5529053" y="2820879"/>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5255377" y="3179886"/>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5864662" y="3347597"/>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5862643" y="4717634"/>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7088420" y="1621425"/>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7052867" y="15550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3697001" y="379142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6215134" y="359199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6068161" y="347005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5325144" y="3267643"/>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6700098" y="4534222"/>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6701827" y="5223090"/>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6918669" y="1202394"/>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5041938" y="189022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6021006" y="1777813"/>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3912100" y="3593627"/>
              <a:ext cx="210312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3398802" y="35469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6103217" y="4543666"/>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7513617" y="4502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7029356" y="412004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7015432" y="475671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5695775" y="3083202"/>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3653116" y="3212626"/>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5971882" y="35469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2849202" y="3775990"/>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5869312" y="1778776"/>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5945085" y="2340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6017823" y="2934188"/>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5255377" y="25800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5480046" y="1784178"/>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5469978" y="1790963"/>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5142310" y="1938306"/>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5020526" y="2158779"/>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5025294" y="23916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4822073" y="154769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3849498" y="3346006"/>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4961173" y="315774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4897006" y="3841128"/>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5048211" y="3434147"/>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5975424" y="30400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6089717" y="2537520"/>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4717244" y="2781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4688889" y="3284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4020823" y="2844393"/>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88A47843-1F22-B449-888B-90EDFB81753B}"/>
                </a:ext>
              </a:extLst>
            </p:cNvPr>
            <p:cNvSpPr txBox="1"/>
            <p:nvPr/>
          </p:nvSpPr>
          <p:spPr>
            <a:xfrm>
              <a:off x="5519417" y="426466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p>
          </p:txBody>
        </p:sp>
        <p:sp>
          <p:nvSpPr>
            <p:cNvPr id="140" name="TextBox 139">
              <a:extLst>
                <a:ext uri="{FF2B5EF4-FFF2-40B4-BE49-F238E27FC236}">
                  <a16:creationId xmlns:a16="http://schemas.microsoft.com/office/drawing/2014/main" id="{791BFED1-4F8B-AD41-9A3F-1E636F890BA7}"/>
                </a:ext>
              </a:extLst>
            </p:cNvPr>
            <p:cNvSpPr txBox="1"/>
            <p:nvPr/>
          </p:nvSpPr>
          <p:spPr>
            <a:xfrm>
              <a:off x="6869281" y="456934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p:sp>
        <p:nvSpPr>
          <p:cNvPr id="102" name="TextBox 101">
            <a:extLst>
              <a:ext uri="{FF2B5EF4-FFF2-40B4-BE49-F238E27FC236}">
                <a16:creationId xmlns:a16="http://schemas.microsoft.com/office/drawing/2014/main" id="{CD9F942C-695B-C740-B58B-84F96D2E83F1}"/>
              </a:ext>
            </a:extLst>
          </p:cNvPr>
          <p:cNvSpPr txBox="1"/>
          <p:nvPr/>
        </p:nvSpPr>
        <p:spPr>
          <a:xfrm>
            <a:off x="387926" y="1302365"/>
            <a:ext cx="6384341" cy="4821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mj-lt"/>
              <a:buAutoNum type="arabicPeriod"/>
            </a:pPr>
            <a:r>
              <a:rPr lang="en-US" dirty="0">
                <a:solidFill>
                  <a:srgbClr val="000000"/>
                </a:solidFill>
              </a:rPr>
              <a:t>Calculate input V</a:t>
            </a:r>
            <a:r>
              <a:rPr lang="en-US" baseline="-25000" dirty="0">
                <a:solidFill>
                  <a:srgbClr val="000000"/>
                </a:solidFill>
              </a:rPr>
              <a:t>i</a:t>
            </a:r>
            <a:r>
              <a:rPr lang="en-US" dirty="0">
                <a:solidFill>
                  <a:srgbClr val="000000"/>
                </a:solidFill>
              </a:rPr>
              <a:t> assuming very high input impedance</a:t>
            </a:r>
          </a:p>
          <a:p>
            <a:pPr marL="342900" indent="-342900" defTabSz="457200" latinLnBrk="1" hangingPunct="0">
              <a:buFont typeface="+mj-lt"/>
              <a:buAutoNum type="arabicPeriod"/>
            </a:pPr>
            <a:r>
              <a:rPr lang="en-US" dirty="0">
                <a:solidFill>
                  <a:srgbClr val="000000"/>
                </a:solidFill>
              </a:rPr>
              <a:t>Measure the voltage gain </a:t>
            </a:r>
            <a:r>
              <a:rPr lang="en-US" dirty="0" err="1">
                <a:solidFill>
                  <a:srgbClr val="000000"/>
                </a:solidFill>
              </a:rPr>
              <a:t>Gv</a:t>
            </a:r>
            <a:r>
              <a:rPr lang="en-US" dirty="0">
                <a:solidFill>
                  <a:srgbClr val="000000"/>
                </a:solidFill>
              </a:rPr>
              <a:t> at high frequency and 3dB </a:t>
            </a:r>
            <a:r>
              <a:rPr lang="en-US" dirty="0" err="1">
                <a:solidFill>
                  <a:srgbClr val="000000"/>
                </a:solidFill>
              </a:rPr>
              <a:t>rolloff</a:t>
            </a:r>
            <a:endParaRPr lang="en-US" dirty="0">
              <a:solidFill>
                <a:srgbClr val="000000"/>
              </a:solidFill>
            </a:endParaRPr>
          </a:p>
        </p:txBody>
      </p:sp>
    </p:spTree>
    <p:extLst>
      <p:ext uri="{BB962C8B-B14F-4D97-AF65-F5344CB8AC3E}">
        <p14:creationId xmlns:p14="http://schemas.microsoft.com/office/powerpoint/2010/main" val="21797182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1442" y="81967"/>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sp>
        <p:nvSpPr>
          <p:cNvPr id="3" name="TextBox 2">
            <a:extLst>
              <a:ext uri="{FF2B5EF4-FFF2-40B4-BE49-F238E27FC236}">
                <a16:creationId xmlns:a16="http://schemas.microsoft.com/office/drawing/2014/main" id="{2DBF1687-B21C-5C47-A42B-DE430E308A07}"/>
              </a:ext>
            </a:extLst>
          </p:cNvPr>
          <p:cNvSpPr txBox="1"/>
          <p:nvPr/>
        </p:nvSpPr>
        <p:spPr>
          <a:xfrm>
            <a:off x="4310976" y="1355551"/>
            <a:ext cx="2178578"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Connect to</a:t>
            </a:r>
          </a:p>
          <a:p>
            <a:pPr defTabSz="457200" latinLnBrk="1" hangingPunct="0"/>
            <a:r>
              <a:rPr lang="en-US" sz="1600" dirty="0">
                <a:solidFill>
                  <a:srgbClr val="000000"/>
                </a:solidFill>
              </a:rPr>
              <a:t>function generator</a:t>
            </a:r>
          </a:p>
          <a:p>
            <a:pPr defTabSz="457200" latinLnBrk="1" hangingPunct="0"/>
            <a:r>
              <a:rPr lang="en-US" sz="1600" dirty="0">
                <a:solidFill>
                  <a:srgbClr val="000000"/>
                </a:solidFill>
              </a:rPr>
              <a:t>through 300K, here</a:t>
            </a:r>
            <a:endParaRPr lang="en-US" sz="1600"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8823955-A16C-0C4B-9258-87253E8ADF36}"/>
              </a:ext>
            </a:extLst>
          </p:cNvPr>
          <p:cNvGrpSpPr/>
          <p:nvPr/>
        </p:nvGrpSpPr>
        <p:grpSpPr>
          <a:xfrm>
            <a:off x="3957251" y="1258128"/>
            <a:ext cx="8234749" cy="5176673"/>
            <a:chOff x="1921935" y="1331924"/>
            <a:chExt cx="8234749" cy="5176673"/>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4121412" y="3624239"/>
              <a:ext cx="152400"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3799769" y="3013646"/>
              <a:ext cx="796405" cy="519348"/>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33" name="Straight Connector 32">
              <a:extLst>
                <a:ext uri="{FF2B5EF4-FFF2-40B4-BE49-F238E27FC236}">
                  <a16:creationId xmlns:a16="http://schemas.microsoft.com/office/drawing/2014/main" id="{A9C3AFB3-1CFE-9340-9221-FF9E1BED1685}"/>
                </a:ext>
              </a:extLst>
            </p:cNvPr>
            <p:cNvCxnSpPr>
              <a:cxnSpLocks/>
            </p:cNvCxnSpPr>
            <p:nvPr/>
          </p:nvCxnSpPr>
          <p:spPr>
            <a:xfrm flipH="1">
              <a:off x="4330318" y="286559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CE9C3756-B54E-0843-9570-E5DE66047368}"/>
                </a:ext>
              </a:extLst>
            </p:cNvPr>
            <p:cNvCxnSpPr>
              <a:cxnSpLocks/>
            </p:cNvCxnSpPr>
            <p:nvPr/>
          </p:nvCxnSpPr>
          <p:spPr>
            <a:xfrm flipV="1">
              <a:off x="5363504" y="2502722"/>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5" name="Group 210">
              <a:extLst>
                <a:ext uri="{FF2B5EF4-FFF2-40B4-BE49-F238E27FC236}">
                  <a16:creationId xmlns:a16="http://schemas.microsoft.com/office/drawing/2014/main" id="{8601FFAB-6D8C-BB47-982B-5C83987233BA}"/>
                </a:ext>
              </a:extLst>
            </p:cNvPr>
            <p:cNvGrpSpPr>
              <a:grpSpLocks/>
            </p:cNvGrpSpPr>
            <p:nvPr/>
          </p:nvGrpSpPr>
          <p:grpSpPr bwMode="auto">
            <a:xfrm>
              <a:off x="7916663" y="3431166"/>
              <a:ext cx="304800" cy="762000"/>
              <a:chOff x="3216" y="1728"/>
              <a:chExt cx="192" cy="480"/>
            </a:xfrm>
          </p:grpSpPr>
          <p:sp>
            <p:nvSpPr>
              <p:cNvPr id="36" name="Line 8">
                <a:extLst>
                  <a:ext uri="{FF2B5EF4-FFF2-40B4-BE49-F238E27FC236}">
                    <a16:creationId xmlns:a16="http://schemas.microsoft.com/office/drawing/2014/main" id="{AB4213C0-F770-4C42-9BEB-FE71E5AF44A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9">
                <a:extLst>
                  <a:ext uri="{FF2B5EF4-FFF2-40B4-BE49-F238E27FC236}">
                    <a16:creationId xmlns:a16="http://schemas.microsoft.com/office/drawing/2014/main" id="{FBC3AC73-F7C1-F140-B0CA-5385A8FA374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7294CA53-8621-2049-9EE8-1A1797E73A6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1A598548-90A3-D54D-8D1C-7E461D738EB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TextBox 39">
              <a:extLst>
                <a:ext uri="{FF2B5EF4-FFF2-40B4-BE49-F238E27FC236}">
                  <a16:creationId xmlns:a16="http://schemas.microsoft.com/office/drawing/2014/main" id="{8510553E-FE83-A547-999F-D79AD8EDE00C}"/>
                </a:ext>
              </a:extLst>
            </p:cNvPr>
            <p:cNvSpPr txBox="1"/>
            <p:nvPr/>
          </p:nvSpPr>
          <p:spPr>
            <a:xfrm flipH="1">
              <a:off x="3600343" y="4399264"/>
              <a:ext cx="6398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41" name="Freeform 12">
              <a:extLst>
                <a:ext uri="{FF2B5EF4-FFF2-40B4-BE49-F238E27FC236}">
                  <a16:creationId xmlns:a16="http://schemas.microsoft.com/office/drawing/2014/main" id="{57B0F025-B606-0745-BEE4-1A7D443CB619}"/>
                </a:ext>
              </a:extLst>
            </p:cNvPr>
            <p:cNvSpPr>
              <a:spLocks noChangeAspect="1"/>
            </p:cNvSpPr>
            <p:nvPr/>
          </p:nvSpPr>
          <p:spPr bwMode="auto">
            <a:xfrm rot="5400000">
              <a:off x="4121769" y="21102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76EC7618-CC4A-C84B-9B91-AA89052BD12D}"/>
                </a:ext>
              </a:extLst>
            </p:cNvPr>
            <p:cNvSpPr txBox="1"/>
            <p:nvPr/>
          </p:nvSpPr>
          <p:spPr>
            <a:xfrm flipH="1">
              <a:off x="3976501" y="184261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2862863" y="2885749"/>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2777616" y="2840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6864059" y="5233496"/>
              <a:ext cx="304800"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6124432" y="5011172"/>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4127027" y="4359610"/>
              <a:ext cx="152400"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3799768" y="5182520"/>
              <a:ext cx="796405" cy="519348"/>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3675437" y="3982404"/>
              <a:ext cx="304800" cy="762000"/>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3306082" y="4349362"/>
              <a:ext cx="304800"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218">
              <a:extLst>
                <a:ext uri="{FF2B5EF4-FFF2-40B4-BE49-F238E27FC236}">
                  <a16:creationId xmlns:a16="http://schemas.microsoft.com/office/drawing/2014/main" id="{9300110E-A739-D34C-B938-3A7B5E8F1A20}"/>
                </a:ext>
              </a:extLst>
            </p:cNvPr>
            <p:cNvGrpSpPr>
              <a:grpSpLocks/>
            </p:cNvGrpSpPr>
            <p:nvPr/>
          </p:nvGrpSpPr>
          <p:grpSpPr bwMode="auto">
            <a:xfrm rot="5400000">
              <a:off x="4494903" y="3979816"/>
              <a:ext cx="152400" cy="762000"/>
              <a:chOff x="5280" y="1200"/>
              <a:chExt cx="96" cy="480"/>
            </a:xfrm>
          </p:grpSpPr>
          <p:sp>
            <p:nvSpPr>
              <p:cNvPr id="80" name="Line 106">
                <a:extLst>
                  <a:ext uri="{FF2B5EF4-FFF2-40B4-BE49-F238E27FC236}">
                    <a16:creationId xmlns:a16="http://schemas.microsoft.com/office/drawing/2014/main" id="{8929CB5A-62D5-AB46-B6C2-EB1B561A524A}"/>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7">
                <a:extLst>
                  <a:ext uri="{FF2B5EF4-FFF2-40B4-BE49-F238E27FC236}">
                    <a16:creationId xmlns:a16="http://schemas.microsoft.com/office/drawing/2014/main" id="{28B6C147-F599-E745-A21E-260A5FEAE4C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108">
                <a:extLst>
                  <a:ext uri="{FF2B5EF4-FFF2-40B4-BE49-F238E27FC236}">
                    <a16:creationId xmlns:a16="http://schemas.microsoft.com/office/drawing/2014/main" id="{1DB22573-379A-D245-B6AC-75C0C314A6D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3" name="Line 109">
                <a:extLst>
                  <a:ext uri="{FF2B5EF4-FFF2-40B4-BE49-F238E27FC236}">
                    <a16:creationId xmlns:a16="http://schemas.microsoft.com/office/drawing/2014/main" id="{07983ED5-0D42-EB40-925F-560694FEF0B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4149215" y="43066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3737735" y="337660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4562261" y="33890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3753501" y="46536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4497626" y="465863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4154472" y="3712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4159729" y="49897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C261012-61AB-DD4E-9DD1-736C9918CFA3}"/>
                </a:ext>
              </a:extLst>
            </p:cNvPr>
            <p:cNvSpPr/>
            <p:nvPr/>
          </p:nvSpPr>
          <p:spPr>
            <a:xfrm>
              <a:off x="4916469" y="431723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4990592" y="2484714"/>
              <a:ext cx="304800" cy="762000"/>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8" name="Straight Connector 97">
              <a:extLst>
                <a:ext uri="{FF2B5EF4-FFF2-40B4-BE49-F238E27FC236}">
                  <a16:creationId xmlns:a16="http://schemas.microsoft.com/office/drawing/2014/main" id="{94057794-B340-514C-9383-2F05A616C9D4}"/>
                </a:ext>
              </a:extLst>
            </p:cNvPr>
            <p:cNvCxnSpPr>
              <a:cxnSpLocks/>
            </p:cNvCxnSpPr>
            <p:nvPr/>
          </p:nvCxnSpPr>
          <p:spPr>
            <a:xfrm flipV="1">
              <a:off x="4579440" y="247147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2DCC4083-46BE-A444-A6E5-6F15E1A7E6F3}"/>
                </a:ext>
              </a:extLst>
            </p:cNvPr>
            <p:cNvCxnSpPr>
              <a:cxnSpLocks/>
            </p:cNvCxnSpPr>
            <p:nvPr/>
          </p:nvCxnSpPr>
          <p:spPr>
            <a:xfrm flipV="1">
              <a:off x="3827953" y="2487241"/>
              <a:ext cx="0" cy="4142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01" name="Group 210">
              <a:extLst>
                <a:ext uri="{FF2B5EF4-FFF2-40B4-BE49-F238E27FC236}">
                  <a16:creationId xmlns:a16="http://schemas.microsoft.com/office/drawing/2014/main" id="{9803C5F9-069F-E04B-9B8C-B50D82123D3B}"/>
                </a:ext>
              </a:extLst>
            </p:cNvPr>
            <p:cNvGrpSpPr>
              <a:grpSpLocks/>
            </p:cNvGrpSpPr>
            <p:nvPr/>
          </p:nvGrpSpPr>
          <p:grpSpPr bwMode="auto">
            <a:xfrm rot="5400000">
              <a:off x="5936148" y="3395639"/>
              <a:ext cx="304800" cy="762000"/>
              <a:chOff x="3216" y="1728"/>
              <a:chExt cx="192" cy="480"/>
            </a:xfrm>
          </p:grpSpPr>
          <p:sp>
            <p:nvSpPr>
              <p:cNvPr id="102" name="Line 8">
                <a:extLst>
                  <a:ext uri="{FF2B5EF4-FFF2-40B4-BE49-F238E27FC236}">
                    <a16:creationId xmlns:a16="http://schemas.microsoft.com/office/drawing/2014/main" id="{1F07AF53-2616-A14F-AABF-9F4E303E7E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0530895-6358-F247-9ED5-26E91F44F73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0E77CCDF-C86B-3F40-80B6-0DA706C8F5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4839988F-EE22-094E-805D-A42CDAE15D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98A665C1-D9B3-4649-9B9E-0D83B65E5E04}"/>
                </a:ext>
              </a:extLst>
            </p:cNvPr>
            <p:cNvSpPr txBox="1"/>
            <p:nvPr/>
          </p:nvSpPr>
          <p:spPr>
            <a:xfrm flipH="1">
              <a:off x="4482158" y="4445196"/>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Key tune</a:t>
              </a:r>
              <a:endParaRPr lang="en-US" sz="1400" dirty="0">
                <a:solidFill>
                  <a:srgbClr val="000000"/>
                </a:solidFill>
                <a:latin typeface="Calibri"/>
                <a:ea typeface="Calibri"/>
                <a:cs typeface="Calibri"/>
                <a:sym typeface="Calibri"/>
              </a:endParaRPr>
            </a:p>
          </p:txBody>
        </p:sp>
        <p:cxnSp>
          <p:nvCxnSpPr>
            <p:cNvPr id="107" name="Straight Connector 106">
              <a:extLst>
                <a:ext uri="{FF2B5EF4-FFF2-40B4-BE49-F238E27FC236}">
                  <a16:creationId xmlns:a16="http://schemas.microsoft.com/office/drawing/2014/main" id="{36CA19F0-18D0-CF4D-A68F-27488F3A4180}"/>
                </a:ext>
              </a:extLst>
            </p:cNvPr>
            <p:cNvCxnSpPr>
              <a:cxnSpLocks/>
            </p:cNvCxnSpPr>
            <p:nvPr/>
          </p:nvCxnSpPr>
          <p:spPr>
            <a:xfrm flipH="1">
              <a:off x="2867298" y="5834754"/>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Oval 108">
              <a:extLst>
                <a:ext uri="{FF2B5EF4-FFF2-40B4-BE49-F238E27FC236}">
                  <a16:creationId xmlns:a16="http://schemas.microsoft.com/office/drawing/2014/main" id="{3128DDB0-7A63-D04B-AA74-34EB3D670EAD}"/>
                </a:ext>
              </a:extLst>
            </p:cNvPr>
            <p:cNvSpPr/>
            <p:nvPr/>
          </p:nvSpPr>
          <p:spPr>
            <a:xfrm>
              <a:off x="2835426" y="57780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2630063" y="5418442"/>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4578133" y="5462611"/>
              <a:ext cx="304800" cy="762000"/>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6078712" y="4991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CE94AC1D-369D-2249-8827-36027E65D766}"/>
                </a:ext>
              </a:extLst>
            </p:cNvPr>
            <p:cNvCxnSpPr>
              <a:cxnSpLocks/>
            </p:cNvCxnSpPr>
            <p:nvPr/>
          </p:nvCxnSpPr>
          <p:spPr>
            <a:xfrm flipH="1">
              <a:off x="5378706" y="2866851"/>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H="1" flipV="1">
              <a:off x="4965380" y="3771809"/>
              <a:ext cx="1018683" cy="65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A6854877-AB91-CA4E-AAA2-03AAC62E6014}"/>
                </a:ext>
              </a:extLst>
            </p:cNvPr>
            <p:cNvCxnSpPr>
              <a:cxnSpLocks/>
            </p:cNvCxnSpPr>
            <p:nvPr/>
          </p:nvCxnSpPr>
          <p:spPr>
            <a:xfrm flipH="1">
              <a:off x="4871772" y="5038527"/>
              <a:ext cx="4973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0" name="Group 218">
              <a:extLst>
                <a:ext uri="{FF2B5EF4-FFF2-40B4-BE49-F238E27FC236}">
                  <a16:creationId xmlns:a16="http://schemas.microsoft.com/office/drawing/2014/main" id="{5A51C4E1-7FCC-EB47-88AB-F415B70D92B7}"/>
                </a:ext>
              </a:extLst>
            </p:cNvPr>
            <p:cNvGrpSpPr>
              <a:grpSpLocks/>
            </p:cNvGrpSpPr>
            <p:nvPr/>
          </p:nvGrpSpPr>
          <p:grpSpPr bwMode="auto">
            <a:xfrm>
              <a:off x="5287304" y="4282302"/>
              <a:ext cx="152400" cy="762000"/>
              <a:chOff x="5280" y="1200"/>
              <a:chExt cx="96" cy="480"/>
            </a:xfrm>
          </p:grpSpPr>
          <p:sp>
            <p:nvSpPr>
              <p:cNvPr id="121" name="Line 106">
                <a:extLst>
                  <a:ext uri="{FF2B5EF4-FFF2-40B4-BE49-F238E27FC236}">
                    <a16:creationId xmlns:a16="http://schemas.microsoft.com/office/drawing/2014/main" id="{658D57E1-1C41-9647-8FA7-1E25A68DCD1B}"/>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7">
                <a:extLst>
                  <a:ext uri="{FF2B5EF4-FFF2-40B4-BE49-F238E27FC236}">
                    <a16:creationId xmlns:a16="http://schemas.microsoft.com/office/drawing/2014/main" id="{978BF917-96EB-744C-A82B-6A539B9C1B39}"/>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Freeform 108">
                <a:extLst>
                  <a:ext uri="{FF2B5EF4-FFF2-40B4-BE49-F238E27FC236}">
                    <a16:creationId xmlns:a16="http://schemas.microsoft.com/office/drawing/2014/main" id="{FD2E15FD-2E46-3D4C-BBBD-95DF57F4BBF1}"/>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24" name="Line 109">
                <a:extLst>
                  <a:ext uri="{FF2B5EF4-FFF2-40B4-BE49-F238E27FC236}">
                    <a16:creationId xmlns:a16="http://schemas.microsoft.com/office/drawing/2014/main" id="{CB3EF59E-2DEB-6040-95F4-C8F03E0940C8}"/>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Freeform 12">
              <a:extLst>
                <a:ext uri="{FF2B5EF4-FFF2-40B4-BE49-F238E27FC236}">
                  <a16:creationId xmlns:a16="http://schemas.microsoft.com/office/drawing/2014/main" id="{4DAD5AE3-AE21-FA4F-A654-61F2F096A973}"/>
                </a:ext>
              </a:extLst>
            </p:cNvPr>
            <p:cNvSpPr>
              <a:spLocks noChangeAspect="1"/>
            </p:cNvSpPr>
            <p:nvPr/>
          </p:nvSpPr>
          <p:spPr bwMode="auto">
            <a:xfrm>
              <a:off x="5289769" y="18550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5679262" y="4657101"/>
              <a:ext cx="152400" cy="762000"/>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6396626" y="4649979"/>
              <a:ext cx="152400" cy="762000"/>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3213044" y="2871475"/>
              <a:ext cx="0" cy="296265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7" name="Oval 136">
              <a:extLst>
                <a:ext uri="{FF2B5EF4-FFF2-40B4-BE49-F238E27FC236}">
                  <a16:creationId xmlns:a16="http://schemas.microsoft.com/office/drawing/2014/main" id="{6386E28C-EB27-BD4F-9818-F8FF4F81BF28}"/>
                </a:ext>
              </a:extLst>
            </p:cNvPr>
            <p:cNvSpPr/>
            <p:nvPr/>
          </p:nvSpPr>
          <p:spPr>
            <a:xfrm>
              <a:off x="5306073" y="37189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714C4AA9-FE31-4E4A-B629-F0E080184ABD}"/>
                </a:ext>
              </a:extLst>
            </p:cNvPr>
            <p:cNvSpPr txBox="1"/>
            <p:nvPr/>
          </p:nvSpPr>
          <p:spPr>
            <a:xfrm flipH="1">
              <a:off x="2538186" y="305048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cxnSp>
          <p:nvCxnSpPr>
            <p:cNvPr id="140" name="Straight Connector 139">
              <a:extLst>
                <a:ext uri="{FF2B5EF4-FFF2-40B4-BE49-F238E27FC236}">
                  <a16:creationId xmlns:a16="http://schemas.microsoft.com/office/drawing/2014/main" id="{C33331AE-F16F-3744-90DA-D00B026170D2}"/>
                </a:ext>
              </a:extLst>
            </p:cNvPr>
            <p:cNvCxnSpPr>
              <a:cxnSpLocks/>
            </p:cNvCxnSpPr>
            <p:nvPr/>
          </p:nvCxnSpPr>
          <p:spPr>
            <a:xfrm flipH="1">
              <a:off x="3212717" y="3754074"/>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6940259" y="46029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 name="Oval 142">
              <a:extLst>
                <a:ext uri="{FF2B5EF4-FFF2-40B4-BE49-F238E27FC236}">
                  <a16:creationId xmlns:a16="http://schemas.microsoft.com/office/drawing/2014/main" id="{D67783E4-278F-0B42-B102-F6B8F6EFA137}"/>
                </a:ext>
              </a:extLst>
            </p:cNvPr>
            <p:cNvSpPr/>
            <p:nvPr/>
          </p:nvSpPr>
          <p:spPr>
            <a:xfrm>
              <a:off x="5322345" y="17594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966DCED-4E6D-9E47-A9A3-C9A0FB6BF23E}"/>
                </a:ext>
              </a:extLst>
            </p:cNvPr>
            <p:cNvSpPr txBox="1"/>
            <p:nvPr/>
          </p:nvSpPr>
          <p:spPr>
            <a:xfrm flipH="1">
              <a:off x="5126330" y="1331924"/>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 TX</a:t>
              </a:r>
              <a:endParaRPr lang="en-US" sz="1400" dirty="0">
                <a:solidFill>
                  <a:srgbClr val="000000"/>
                </a:solidFill>
                <a:latin typeface="Calibri"/>
                <a:ea typeface="Calibri"/>
                <a:cs typeface="Calibri"/>
                <a:sym typeface="Calibri"/>
              </a:endParaRPr>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6592772" y="502857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A932ED2-9B79-B442-BC3A-2C98B8E19415}"/>
                </a:ext>
              </a:extLst>
            </p:cNvPr>
            <p:cNvCxnSpPr>
              <a:cxnSpLocks/>
            </p:cNvCxnSpPr>
            <p:nvPr/>
          </p:nvCxnSpPr>
          <p:spPr>
            <a:xfrm flipH="1">
              <a:off x="6101464" y="5692317"/>
              <a:ext cx="27432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B08A566B-0AA7-C640-AEC3-6C7A0737601C}"/>
                </a:ext>
              </a:extLst>
            </p:cNvPr>
            <p:cNvCxnSpPr>
              <a:cxnSpLocks/>
            </p:cNvCxnSpPr>
            <p:nvPr/>
          </p:nvCxnSpPr>
          <p:spPr>
            <a:xfrm flipH="1" flipV="1">
              <a:off x="5007909" y="5843611"/>
              <a:ext cx="306115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07B311ED-BFA8-5B45-8273-0797AF16F821}"/>
                </a:ext>
              </a:extLst>
            </p:cNvPr>
            <p:cNvCxnSpPr>
              <a:cxnSpLocks/>
            </p:cNvCxnSpPr>
            <p:nvPr/>
          </p:nvCxnSpPr>
          <p:spPr>
            <a:xfrm flipV="1">
              <a:off x="8069063" y="4005239"/>
              <a:ext cx="0" cy="18568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676EDAB3-5856-6140-8D59-D445F3751709}"/>
                </a:ext>
              </a:extLst>
            </p:cNvPr>
            <p:cNvCxnSpPr>
              <a:cxnSpLocks/>
            </p:cNvCxnSpPr>
            <p:nvPr/>
          </p:nvCxnSpPr>
          <p:spPr>
            <a:xfrm flipH="1">
              <a:off x="5773495" y="2866851"/>
              <a:ext cx="2295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1CF06E-BC9C-4A41-88C2-40C9AA7ADE83}"/>
                </a:ext>
              </a:extLst>
            </p:cNvPr>
            <p:cNvCxnSpPr>
              <a:cxnSpLocks/>
            </p:cNvCxnSpPr>
            <p:nvPr/>
          </p:nvCxnSpPr>
          <p:spPr>
            <a:xfrm flipV="1">
              <a:off x="8069063" y="2855753"/>
              <a:ext cx="2216"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8BF59168-36C6-4640-84F3-11463D243E6A}"/>
                </a:ext>
              </a:extLst>
            </p:cNvPr>
            <p:cNvCxnSpPr>
              <a:cxnSpLocks/>
            </p:cNvCxnSpPr>
            <p:nvPr/>
          </p:nvCxnSpPr>
          <p:spPr>
            <a:xfrm flipH="1" flipV="1">
              <a:off x="7020891" y="1940522"/>
              <a:ext cx="0" cy="2743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70B09787-350D-6345-ADD4-02B28DD7EF6E}"/>
                </a:ext>
              </a:extLst>
            </p:cNvPr>
            <p:cNvCxnSpPr>
              <a:cxnSpLocks/>
            </p:cNvCxnSpPr>
            <p:nvPr/>
          </p:nvCxnSpPr>
          <p:spPr>
            <a:xfrm flipH="1">
              <a:off x="6251688" y="3779072"/>
              <a:ext cx="779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A86395C6-325F-2342-B229-A4C17C941EB7}"/>
                </a:ext>
              </a:extLst>
            </p:cNvPr>
            <p:cNvCxnSpPr>
              <a:cxnSpLocks/>
            </p:cNvCxnSpPr>
            <p:nvPr/>
          </p:nvCxnSpPr>
          <p:spPr>
            <a:xfrm flipH="1">
              <a:off x="7011697" y="1945213"/>
              <a:ext cx="16459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61" name="Group 210">
              <a:extLst>
                <a:ext uri="{FF2B5EF4-FFF2-40B4-BE49-F238E27FC236}">
                  <a16:creationId xmlns:a16="http://schemas.microsoft.com/office/drawing/2014/main" id="{9D27A141-FBEB-E04A-B562-B3E8AA7110FB}"/>
                </a:ext>
              </a:extLst>
            </p:cNvPr>
            <p:cNvGrpSpPr>
              <a:grpSpLocks/>
            </p:cNvGrpSpPr>
            <p:nvPr/>
          </p:nvGrpSpPr>
          <p:grpSpPr bwMode="auto">
            <a:xfrm>
              <a:off x="8150584" y="1955739"/>
              <a:ext cx="304800" cy="762000"/>
              <a:chOff x="3216" y="1728"/>
              <a:chExt cx="192" cy="480"/>
            </a:xfrm>
          </p:grpSpPr>
          <p:sp>
            <p:nvSpPr>
              <p:cNvPr id="162" name="Line 8">
                <a:extLst>
                  <a:ext uri="{FF2B5EF4-FFF2-40B4-BE49-F238E27FC236}">
                    <a16:creationId xmlns:a16="http://schemas.microsoft.com/office/drawing/2014/main" id="{2E44DFB5-CB89-C442-94C6-8F00DF160B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9">
                <a:extLst>
                  <a:ext uri="{FF2B5EF4-FFF2-40B4-BE49-F238E27FC236}">
                    <a16:creationId xmlns:a16="http://schemas.microsoft.com/office/drawing/2014/main" id="{B8A99167-4349-CC47-8CA5-D05F46BFAA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10">
                <a:extLst>
                  <a:ext uri="{FF2B5EF4-FFF2-40B4-BE49-F238E27FC236}">
                    <a16:creationId xmlns:a16="http://schemas.microsoft.com/office/drawing/2014/main" id="{01928BFA-2CD5-2F44-A51E-3F4D970F1F3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1">
                <a:extLst>
                  <a:ext uri="{FF2B5EF4-FFF2-40B4-BE49-F238E27FC236}">
                    <a16:creationId xmlns:a16="http://schemas.microsoft.com/office/drawing/2014/main" id="{8DA6D52F-B6E4-3C4F-A860-F6F50C22747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7" name="Group 222">
              <a:extLst>
                <a:ext uri="{FF2B5EF4-FFF2-40B4-BE49-F238E27FC236}">
                  <a16:creationId xmlns:a16="http://schemas.microsoft.com/office/drawing/2014/main" id="{5B9BAE86-7CF9-5545-82CE-19BC5E22EC1E}"/>
                </a:ext>
              </a:extLst>
            </p:cNvPr>
            <p:cNvGrpSpPr>
              <a:grpSpLocks/>
            </p:cNvGrpSpPr>
            <p:nvPr/>
          </p:nvGrpSpPr>
          <p:grpSpPr bwMode="auto">
            <a:xfrm>
              <a:off x="8150584" y="2504749"/>
              <a:ext cx="304800" cy="381000"/>
              <a:chOff x="4272" y="3072"/>
              <a:chExt cx="192" cy="240"/>
            </a:xfrm>
          </p:grpSpPr>
          <p:sp>
            <p:nvSpPr>
              <p:cNvPr id="168" name="Line 99">
                <a:extLst>
                  <a:ext uri="{FF2B5EF4-FFF2-40B4-BE49-F238E27FC236}">
                    <a16:creationId xmlns:a16="http://schemas.microsoft.com/office/drawing/2014/main" id="{9797AB25-195B-4D44-96F9-7D37D79A73C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0">
                <a:extLst>
                  <a:ext uri="{FF2B5EF4-FFF2-40B4-BE49-F238E27FC236}">
                    <a16:creationId xmlns:a16="http://schemas.microsoft.com/office/drawing/2014/main" id="{AE24B5AE-0A3D-CD4F-9956-42DA6054A9D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01">
                <a:extLst>
                  <a:ext uri="{FF2B5EF4-FFF2-40B4-BE49-F238E27FC236}">
                    <a16:creationId xmlns:a16="http://schemas.microsoft.com/office/drawing/2014/main" id="{90126B0E-5C71-D84C-9B20-6F1EE28E22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102">
                <a:extLst>
                  <a:ext uri="{FF2B5EF4-FFF2-40B4-BE49-F238E27FC236}">
                    <a16:creationId xmlns:a16="http://schemas.microsoft.com/office/drawing/2014/main" id="{795504EF-48D9-0245-A01F-853EEDAB04D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3">
                <a:extLst>
                  <a:ext uri="{FF2B5EF4-FFF2-40B4-BE49-F238E27FC236}">
                    <a16:creationId xmlns:a16="http://schemas.microsoft.com/office/drawing/2014/main" id="{DA201097-4CA9-864E-8184-BB841EF56B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4">
                <a:extLst>
                  <a:ext uri="{FF2B5EF4-FFF2-40B4-BE49-F238E27FC236}">
                    <a16:creationId xmlns:a16="http://schemas.microsoft.com/office/drawing/2014/main" id="{85A27C8A-6F67-FA48-8402-D3C4EC50303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4" name="Oval 173">
              <a:extLst>
                <a:ext uri="{FF2B5EF4-FFF2-40B4-BE49-F238E27FC236}">
                  <a16:creationId xmlns:a16="http://schemas.microsoft.com/office/drawing/2014/main" id="{0A5C53A1-6F43-A34C-B1DF-87DA2AFB3A46}"/>
                </a:ext>
              </a:extLst>
            </p:cNvPr>
            <p:cNvSpPr/>
            <p:nvPr/>
          </p:nvSpPr>
          <p:spPr>
            <a:xfrm>
              <a:off x="8621989" y="19011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8349054" y="139945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8V</a:t>
              </a:r>
              <a:endParaRPr lang="en-US" sz="1400" dirty="0">
                <a:solidFill>
                  <a:srgbClr val="000000"/>
                </a:solidFill>
                <a:latin typeface="Calibri"/>
                <a:ea typeface="Calibri"/>
                <a:cs typeface="Calibri"/>
                <a:sym typeface="Calibri"/>
              </a:endParaRPr>
            </a:p>
          </p:txBody>
        </p:sp>
        <p:sp>
          <p:nvSpPr>
            <p:cNvPr id="176" name="Freeform 12">
              <a:extLst>
                <a:ext uri="{FF2B5EF4-FFF2-40B4-BE49-F238E27FC236}">
                  <a16:creationId xmlns:a16="http://schemas.microsoft.com/office/drawing/2014/main" id="{98FBC2D6-B4BC-6542-8B0A-7B8D259F76B1}"/>
                </a:ext>
              </a:extLst>
            </p:cNvPr>
            <p:cNvSpPr>
              <a:spLocks noChangeAspect="1"/>
            </p:cNvSpPr>
            <p:nvPr/>
          </p:nvSpPr>
          <p:spPr bwMode="auto">
            <a:xfrm>
              <a:off x="8558027" y="3517380"/>
              <a:ext cx="145694" cy="73152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177" name="Straight Connector 176">
              <a:extLst>
                <a:ext uri="{FF2B5EF4-FFF2-40B4-BE49-F238E27FC236}">
                  <a16:creationId xmlns:a16="http://schemas.microsoft.com/office/drawing/2014/main" id="{4DE5BB61-E22E-294D-A9E6-7E032D86D0F6}"/>
                </a:ext>
              </a:extLst>
            </p:cNvPr>
            <p:cNvCxnSpPr>
              <a:cxnSpLocks/>
            </p:cNvCxnSpPr>
            <p:nvPr/>
          </p:nvCxnSpPr>
          <p:spPr>
            <a:xfrm flipH="1">
              <a:off x="8051532" y="3517380"/>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9E95EB81-95E1-1844-8542-FA6C1EFB4A42}"/>
                </a:ext>
              </a:extLst>
            </p:cNvPr>
            <p:cNvCxnSpPr>
              <a:cxnSpLocks/>
            </p:cNvCxnSpPr>
            <p:nvPr/>
          </p:nvCxnSpPr>
          <p:spPr>
            <a:xfrm flipH="1">
              <a:off x="8051532" y="4260712"/>
              <a:ext cx="11887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9" name="Oval 178">
              <a:extLst>
                <a:ext uri="{FF2B5EF4-FFF2-40B4-BE49-F238E27FC236}">
                  <a16:creationId xmlns:a16="http://schemas.microsoft.com/office/drawing/2014/main" id="{FAC1FD94-9968-7F42-BEAF-6A6B4B7DD099}"/>
                </a:ext>
              </a:extLst>
            </p:cNvPr>
            <p:cNvSpPr/>
            <p:nvPr/>
          </p:nvSpPr>
          <p:spPr>
            <a:xfrm>
              <a:off x="9220959" y="34677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422F6C-491A-BA47-98CD-A49B0B96D36D}"/>
                </a:ext>
              </a:extLst>
            </p:cNvPr>
            <p:cNvSpPr/>
            <p:nvPr/>
          </p:nvSpPr>
          <p:spPr>
            <a:xfrm>
              <a:off x="9220954" y="42120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354166" y="3634774"/>
              <a:ext cx="8025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To audio</a:t>
              </a:r>
            </a:p>
            <a:p>
              <a:pPr defTabSz="457200" latinLnBrk="1" hangingPunct="0"/>
              <a:r>
                <a:rPr lang="en-US" sz="1400" dirty="0">
                  <a:solidFill>
                    <a:srgbClr val="000000"/>
                  </a:solidFill>
                </a:rPr>
                <a:t>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8809826" y="5650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8486084" y="5171039"/>
              <a:ext cx="118871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r>
                <a:rPr lang="en-US" sz="1400" dirty="0">
                  <a:solidFill>
                    <a:srgbClr val="000000"/>
                  </a:solidFill>
                </a:rPr>
                <a:t> at </a:t>
              </a:r>
            </a:p>
            <a:p>
              <a:pPr defTabSz="457200" latinLnBrk="1" hangingPunct="0"/>
              <a:r>
                <a:rPr lang="en-US" sz="1400" dirty="0">
                  <a:solidFill>
                    <a:srgbClr val="000000"/>
                  </a:solidFill>
                </a:rPr>
                <a:t>audio amp</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4500066" y="319656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a:p>
              <a:pPr defTabSz="457200" latinLnBrk="1" hangingPunct="0"/>
              <a:r>
                <a:rPr lang="en-US" sz="1400" dirty="0">
                  <a:solidFill>
                    <a:srgbClr val="000000"/>
                  </a:solidFill>
                  <a:latin typeface="Calibri"/>
                  <a:ea typeface="Calibri"/>
                  <a:cs typeface="Calibri"/>
                  <a:sym typeface="Calibri"/>
                </a:rPr>
                <a:t>2.2M</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3610431" y="321388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a:p>
              <a:pPr defTabSz="457200" latinLnBrk="1" hangingPunct="0"/>
              <a:r>
                <a:rPr lang="en-US" sz="1400" dirty="0">
                  <a:solidFill>
                    <a:srgbClr val="000000"/>
                  </a:solidFill>
                  <a:latin typeface="Calibri"/>
                  <a:ea typeface="Calibri"/>
                  <a:cs typeface="Calibri"/>
                  <a:sym typeface="Calibri"/>
                </a:rPr>
                <a:t>2.2M</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3487633" y="50878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a:p>
              <a:pPr defTabSz="457200" latinLnBrk="1" hangingPunct="0"/>
              <a:r>
                <a:rPr lang="en-US" sz="1400" dirty="0">
                  <a:solidFill>
                    <a:srgbClr val="000000"/>
                  </a:solidFill>
                  <a:latin typeface="Calibri"/>
                  <a:ea typeface="Calibri"/>
                  <a:cs typeface="Calibri"/>
                  <a:sym typeface="Calibri"/>
                </a:rPr>
                <a:t>2.2M</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4638462" y="51477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a:p>
              <a:pPr defTabSz="457200" latinLnBrk="1" hangingPunct="0"/>
              <a:r>
                <a:rPr lang="en-US" sz="1400" dirty="0">
                  <a:solidFill>
                    <a:srgbClr val="000000"/>
                  </a:solidFill>
                  <a:latin typeface="Calibri"/>
                  <a:ea typeface="Calibri"/>
                  <a:cs typeface="Calibri"/>
                  <a:sym typeface="Calibri"/>
                </a:rPr>
                <a:t>2.2M</a:t>
              </a:r>
            </a:p>
          </p:txBody>
        </p:sp>
        <p:cxnSp>
          <p:nvCxnSpPr>
            <p:cNvPr id="190" name="Straight Connector 189">
              <a:extLst>
                <a:ext uri="{FF2B5EF4-FFF2-40B4-BE49-F238E27FC236}">
                  <a16:creationId xmlns:a16="http://schemas.microsoft.com/office/drawing/2014/main" id="{3292AB0C-E510-F847-9E44-F48BD18BDA88}"/>
                </a:ext>
              </a:extLst>
            </p:cNvPr>
            <p:cNvCxnSpPr>
              <a:cxnSpLocks/>
            </p:cNvCxnSpPr>
            <p:nvPr/>
          </p:nvCxnSpPr>
          <p:spPr>
            <a:xfrm flipH="1">
              <a:off x="3212750" y="5035598"/>
              <a:ext cx="300556" cy="224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0FF9ABC0-9EC8-4344-9D11-B45D49C0126A}"/>
                </a:ext>
              </a:extLst>
            </p:cNvPr>
            <p:cNvSpPr txBox="1"/>
            <p:nvPr/>
          </p:nvSpPr>
          <p:spPr>
            <a:xfrm flipH="1">
              <a:off x="8809827" y="359963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7</a:t>
              </a:r>
            </a:p>
            <a:p>
              <a:pPr defTabSz="457200" latinLnBrk="1" hangingPunct="0"/>
              <a:r>
                <a:rPr lang="en-US" sz="1400" dirty="0">
                  <a:solidFill>
                    <a:srgbClr val="000000"/>
                  </a:solidFill>
                  <a:latin typeface="Calibri"/>
                  <a:ea typeface="Calibri"/>
                  <a:cs typeface="Calibri"/>
                  <a:sym typeface="Calibri"/>
                </a:rPr>
                <a:t>47K</a:t>
              </a:r>
            </a:p>
          </p:txBody>
        </p:sp>
        <p:sp>
          <p:nvSpPr>
            <p:cNvPr id="192" name="TextBox 191">
              <a:extLst>
                <a:ext uri="{FF2B5EF4-FFF2-40B4-BE49-F238E27FC236}">
                  <a16:creationId xmlns:a16="http://schemas.microsoft.com/office/drawing/2014/main" id="{B72ECFCB-54DC-3F4E-AD14-EC03CAAD1B44}"/>
                </a:ext>
              </a:extLst>
            </p:cNvPr>
            <p:cNvSpPr txBox="1"/>
            <p:nvPr/>
          </p:nvSpPr>
          <p:spPr>
            <a:xfrm flipH="1">
              <a:off x="8494704" y="2041335"/>
              <a:ext cx="79808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41</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3" name="TextBox 192">
              <a:extLst>
                <a:ext uri="{FF2B5EF4-FFF2-40B4-BE49-F238E27FC236}">
                  <a16:creationId xmlns:a16="http://schemas.microsoft.com/office/drawing/2014/main" id="{D963CC89-72C0-5243-A565-34B375CEAAB7}"/>
                </a:ext>
              </a:extLst>
            </p:cNvPr>
            <p:cNvSpPr txBox="1"/>
            <p:nvPr/>
          </p:nvSpPr>
          <p:spPr>
            <a:xfrm flipH="1">
              <a:off x="7414446" y="3599637"/>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27</a:t>
              </a:r>
            </a:p>
            <a:p>
              <a:pPr defTabSz="457200" latinLnBrk="1" hangingPunct="0"/>
              <a:r>
                <a:rPr lang="en-US" sz="1400" dirty="0">
                  <a:solidFill>
                    <a:srgbClr val="000000"/>
                  </a:solidFill>
                </a:rPr>
                <a:t>100uF</a:t>
              </a:r>
              <a:endParaRPr lang="en-US" sz="1400" dirty="0">
                <a:solidFill>
                  <a:srgbClr val="000000"/>
                </a:solidFill>
                <a:latin typeface="Calibri"/>
                <a:ea typeface="Calibri"/>
                <a:cs typeface="Calibri"/>
                <a:sym typeface="Calibri"/>
              </a:endParaRPr>
            </a:p>
          </p:txBody>
        </p:sp>
        <p:sp>
          <p:nvSpPr>
            <p:cNvPr id="194" name="TextBox 193">
              <a:extLst>
                <a:ext uri="{FF2B5EF4-FFF2-40B4-BE49-F238E27FC236}">
                  <a16:creationId xmlns:a16="http://schemas.microsoft.com/office/drawing/2014/main" id="{51658C97-0802-9B43-8620-A36798F2B1CF}"/>
                </a:ext>
              </a:extLst>
            </p:cNvPr>
            <p:cNvSpPr txBox="1"/>
            <p:nvPr/>
          </p:nvSpPr>
          <p:spPr>
            <a:xfrm flipH="1">
              <a:off x="5928849" y="307524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4729667" y="2236506"/>
              <a:ext cx="65195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195B78A3-9561-2440-8EAA-F9350D11733F}"/>
                </a:ext>
              </a:extLst>
            </p:cNvPr>
            <p:cNvSpPr txBox="1"/>
            <p:nvPr/>
          </p:nvSpPr>
          <p:spPr>
            <a:xfrm flipH="1">
              <a:off x="5522802" y="196322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3</a:t>
              </a:r>
            </a:p>
            <a:p>
              <a:pPr defTabSz="457200" latinLnBrk="1" hangingPunct="0"/>
              <a:r>
                <a:rPr lang="en-US" sz="1400" dirty="0">
                  <a:solidFill>
                    <a:srgbClr val="000000"/>
                  </a:solidFill>
                </a:rPr>
                <a:t>150</a:t>
              </a:r>
              <a:r>
                <a:rPr lang="en-US" sz="1400" dirty="0">
                  <a:solidFill>
                    <a:srgbClr val="000000"/>
                  </a:solidFill>
                  <a:latin typeface="Calibri"/>
                  <a:ea typeface="Calibri"/>
                  <a:cs typeface="Calibri"/>
                  <a:sym typeface="Calibri"/>
                </a:rPr>
                <a:t>K</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4598868" y="5985379"/>
              <a:ext cx="77983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a:p>
              <a:pPr defTabSz="457200" latinLnBrk="1" hangingPunct="0"/>
              <a:r>
                <a:rPr lang="en-US" sz="1400" dirty="0">
                  <a:solidFill>
                    <a:srgbClr val="000000"/>
                  </a:solidFill>
                </a:rPr>
                <a:t>100nF</a:t>
              </a:r>
              <a:endParaRPr lang="en-US" sz="1400" dirty="0">
                <a:solidFill>
                  <a:srgbClr val="000000"/>
                </a:solidFill>
                <a:latin typeface="Calibri"/>
                <a:ea typeface="Calibri"/>
                <a:cs typeface="Calibri"/>
                <a:sym typeface="Calibri"/>
              </a:endParaRP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3444797" y="2937011"/>
              <a:ext cx="8025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7210380" y="4732378"/>
              <a:ext cx="942986"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6403443" y="4448440"/>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5572439" y="5220748"/>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0" name="TextBox 199">
              <a:extLst>
                <a:ext uri="{FF2B5EF4-FFF2-40B4-BE49-F238E27FC236}">
                  <a16:creationId xmlns:a16="http://schemas.microsoft.com/office/drawing/2014/main" id="{83B39ED0-6D21-EF41-B1B5-E36F96E10820}"/>
                </a:ext>
              </a:extLst>
            </p:cNvPr>
            <p:cNvSpPr txBox="1"/>
            <p:nvPr/>
          </p:nvSpPr>
          <p:spPr>
            <a:xfrm flipH="1">
              <a:off x="5517063" y="4483375"/>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4</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4565335" y="3929557"/>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3767165" y="3836036"/>
              <a:ext cx="55508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sp>
          <p:nvSpPr>
            <p:cNvPr id="203" name="TextBox 202">
              <a:extLst>
                <a:ext uri="{FF2B5EF4-FFF2-40B4-BE49-F238E27FC236}">
                  <a16:creationId xmlns:a16="http://schemas.microsoft.com/office/drawing/2014/main" id="{A1990C39-77AD-1C4A-B0DD-796E1776D914}"/>
                </a:ext>
              </a:extLst>
            </p:cNvPr>
            <p:cNvSpPr txBox="1"/>
            <p:nvPr/>
          </p:nvSpPr>
          <p:spPr>
            <a:xfrm flipH="1">
              <a:off x="1921935" y="4098001"/>
              <a:ext cx="109746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product</a:t>
              </a:r>
            </a:p>
            <a:p>
              <a:pPr defTabSz="457200" latinLnBrk="1" hangingPunct="0"/>
              <a:r>
                <a:rPr lang="en-US" sz="1400" dirty="0">
                  <a:solidFill>
                    <a:srgbClr val="000000"/>
                  </a:solidFill>
                </a:rPr>
                <a:t>detector</a:t>
              </a:r>
            </a:p>
          </p:txBody>
        </p:sp>
        <p:cxnSp>
          <p:nvCxnSpPr>
            <p:cNvPr id="5" name="Straight Arrow Connector 4">
              <a:extLst>
                <a:ext uri="{FF2B5EF4-FFF2-40B4-BE49-F238E27FC236}">
                  <a16:creationId xmlns:a16="http://schemas.microsoft.com/office/drawing/2014/main" id="{761AC356-D10E-994B-A64C-DB8E97D902F0}"/>
                </a:ext>
              </a:extLst>
            </p:cNvPr>
            <p:cNvCxnSpPr>
              <a:cxnSpLocks/>
            </p:cNvCxnSpPr>
            <p:nvPr/>
          </p:nvCxnSpPr>
          <p:spPr>
            <a:xfrm>
              <a:off x="3251626" y="2502722"/>
              <a:ext cx="0" cy="337686"/>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311931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327679" y="2421051"/>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954376" y="2236385"/>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18032"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886612" y="4350967"/>
            <a:ext cx="637095"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13275"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32507" y="1330149"/>
                <a:ext cx="5898171" cy="53433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spcBef>
                    <a:spcPts val="400"/>
                  </a:spcBef>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𝑘𝑇</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𝑐</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𝑇</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𝑁𝐸𝑃</m:t>
                        </m:r>
                      </m:num>
                      <m:den>
                        <m:r>
                          <a:rPr lang="en-US" sz="2000" b="0" i="1" smtClean="0">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𝑟𝑚𝑠</m:t>
                        </m:r>
                      </m:sub>
                    </m:sSub>
                    <m:r>
                      <a:rPr lang="en-US" sz="2000" b="0" i="1" smtClean="0">
                        <a:solidFill>
                          <a:srgbClr val="000000"/>
                        </a:solidFill>
                        <a:latin typeface="Cambria Math" panose="02040503050406030204" pitchFamily="18" charset="0"/>
                      </a:rPr>
                      <m:t>=</m:t>
                    </m:r>
                    <m:rad>
                      <m:radPr>
                        <m:degHide m:val="on"/>
                        <m:ctrlPr>
                          <a:rPr lang="en-US" sz="2000" b="0" i="1" smtClean="0">
                            <a:solidFill>
                              <a:srgbClr val="000000"/>
                            </a:solidFill>
                            <a:latin typeface="Cambria Math" panose="02040503050406030204" pitchFamily="18" charset="0"/>
                          </a:rPr>
                        </m:ctrlPr>
                      </m:radPr>
                      <m:deg/>
                      <m:e>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rPr>
                          <m:t>𝑘𝑇𝑅</m:t>
                        </m:r>
                      </m:e>
                    </m:rad>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2507" y="1330149"/>
                <a:ext cx="5898171" cy="5343384"/>
              </a:xfrm>
              <a:prstGeom prst="rect">
                <a:avLst/>
              </a:prstGeom>
              <a:blipFill>
                <a:blip r:embed="rId3"/>
                <a:stretch>
                  <a:fillRect l="-1720" t="-75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FB650AC-0838-164B-8308-2F83F84D0C03}"/>
                  </a:ext>
                </a:extLst>
              </p:cNvPr>
              <p:cNvSpPr txBox="1"/>
              <p:nvPr/>
            </p:nvSpPr>
            <p:spPr>
              <a:xfrm>
                <a:off x="5812970" y="1492830"/>
                <a:ext cx="6244352" cy="38723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812970" y="1492830"/>
                <a:ext cx="6244352" cy="3872340"/>
              </a:xfrm>
              <a:prstGeom prst="rect">
                <a:avLst/>
              </a:prstGeom>
              <a:blipFill>
                <a:blip r:embed="rId4"/>
                <a:stretch>
                  <a:fillRect l="-1420" t="-98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159777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6618705" cy="54766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dirty="0">
                    <a:solidFill>
                      <a:srgbClr val="000000"/>
                    </a:solidFill>
                  </a:rPr>
                  <a:t>wave is of form </a:t>
                </a:r>
                <a14:m>
                  <m:oMath xmlns:m="http://schemas.openxmlformats.org/officeDocument/2006/math">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exp</m:t>
                        </m:r>
                      </m:fName>
                      <m:e>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𝑡</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𝑧</m:t>
                            </m:r>
                          </m:e>
                        </m:d>
                      </m:e>
                    </m:func>
                  </m:oMath>
                </a14:m>
                <a:endParaRPr lang="en-US"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𝐸</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𝑗</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𝜇</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𝜔</m:t>
                    </m:r>
                    <m:r>
                      <a:rPr lang="en-US" i="1">
                        <a:solidFill>
                          <a:srgbClr val="000000"/>
                        </a:solidFill>
                        <a:latin typeface="Cambria Math" panose="02040503050406030204" pitchFamily="18" charset="0"/>
                        <a:ea typeface="Cambria Math" panose="02040503050406030204" pitchFamily="18" charset="0"/>
                        <a:sym typeface="Calibri"/>
                      </a:rPr>
                      <m:t>𝐻</m:t>
                    </m:r>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m:rPr>
                        <m:sty m:val="p"/>
                      </m:rP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𝐵</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𝑗</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𝐸</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𝑧</m:t>
                        </m:r>
                      </m:e>
                    </m:acc>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𝐸</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acc>
                      <m:accPr>
                        <m:chr m:val="̂"/>
                        <m:ctrlPr>
                          <a:rPr lang="en-US" i="1">
                            <a:solidFill>
                              <a:srgbClr val="000000"/>
                            </a:solidFill>
                            <a:latin typeface="Cambria Math" panose="02040503050406030204" pitchFamily="18" charset="0"/>
                            <a:ea typeface="Cambria Math" panose="02040503050406030204" pitchFamily="18" charset="0"/>
                          </a:rPr>
                        </m:ctrlPr>
                      </m:accPr>
                      <m:e>
                        <m:r>
                          <a:rPr lang="en-US" i="1">
                            <a:solidFill>
                              <a:srgbClr val="000000"/>
                            </a:solidFill>
                            <a:latin typeface="Cambria Math" panose="02040503050406030204" pitchFamily="18" charset="0"/>
                            <a:ea typeface="Cambria Math" panose="02040503050406030204" pitchFamily="18" charset="0"/>
                          </a:rPr>
                          <m:t>𝑦</m:t>
                        </m:r>
                      </m:e>
                    </m:acc>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r>
                      <a:rPr lang="en-US" i="1">
                        <a:solidFill>
                          <a:srgbClr val="000000"/>
                        </a:solidFill>
                        <a:latin typeface="Cambria Math" panose="02040503050406030204" pitchFamily="18" charset="0"/>
                        <a:ea typeface="Cambria Math" panose="02040503050406030204" pitchFamily="18" charset="0"/>
                      </a:rPr>
                      <m:t>𝜔</m:t>
                    </m:r>
                    <m:r>
                      <a:rPr lang="en-US" i="1">
                        <a:solidFill>
                          <a:srgbClr val="000000"/>
                        </a:solidFill>
                        <a:latin typeface="Cambria Math" panose="02040503050406030204" pitchFamily="18" charset="0"/>
                        <a:ea typeface="Cambria Math" panose="02040503050406030204" pitchFamily="18" charset="0"/>
                      </a:rPr>
                      <m:t>𝐻</m:t>
                    </m:r>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Substituting and taking the restricted cross products, we </a:t>
                </a:r>
              </a:p>
              <a:p>
                <a:pPr algn="l" rtl="0" latinLnBrk="1" hangingPunct="0"/>
                <a:r>
                  <a:rPr lang="en-US" dirty="0">
                    <a:solidFill>
                      <a:srgbClr val="000000"/>
                    </a:solidFill>
                    <a:ea typeface="Cambria Math" panose="02040503050406030204" pitchFamily="18" charset="0"/>
                  </a:rPr>
                  <a:t>     get: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𝐸</m:t>
                        </m:r>
                      </m:e>
                      <m:sub>
                        <m:r>
                          <a:rPr lang="en-US" i="1">
                            <a:solidFill>
                              <a:srgbClr val="000000"/>
                            </a:solidFill>
                            <a:latin typeface="Cambria Math" panose="02040503050406030204" pitchFamily="18" charset="0"/>
                            <a:ea typeface="Cambria Math" panose="02040503050406030204" pitchFamily="18" charset="0"/>
                          </a:rPr>
                          <m:t>𝑥</m:t>
                        </m:r>
                      </m:sub>
                    </m:sSub>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𝜔</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𝛽</m:t>
                        </m:r>
                      </m:den>
                    </m:f>
                  </m:oMath>
                </a14:m>
                <a:r>
                  <a:rPr lang="en-US" dirty="0">
                    <a:solidFill>
                      <a:srgbClr val="000000"/>
                    </a:solidFill>
                    <a:ea typeface="Cambria Math" panose="02040503050406030204" pitchFamily="18" charset="0"/>
                  </a:rPr>
                  <a:t>, so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𝛽</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𝜔</m:t>
                    </m:r>
                    <m:rad>
                      <m:radPr>
                        <m:degHide m:val="on"/>
                        <m:ctrlPr>
                          <a:rPr lang="en-US" i="1">
                            <a:solidFill>
                              <a:srgbClr val="000000"/>
                            </a:solidFill>
                            <a:latin typeface="Cambria Math" panose="02040503050406030204" pitchFamily="18" charset="0"/>
                            <a:ea typeface="Cambria Math" panose="02040503050406030204" pitchFamily="18" charset="0"/>
                          </a:rPr>
                        </m:ctrlPr>
                      </m:radPr>
                      <m:deg/>
                      <m:e>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ea typeface="Cambria Math" panose="02040503050406030204" pitchFamily="18" charset="0"/>
                              </a:rPr>
                              <m:t>0</m:t>
                            </m:r>
                          </m:sub>
                        </m:sSub>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ea typeface="Cambria Math" panose="02040503050406030204" pitchFamily="18" charset="0"/>
                              </a:rPr>
                              <m:t>0</m:t>
                            </m:r>
                          </m:sub>
                        </m:sSub>
                      </m:e>
                    </m:rad>
                  </m:oMath>
                </a14:m>
                <a:endParaRPr lang="en-US" dirty="0">
                  <a:solidFill>
                    <a:srgbClr val="000000"/>
                  </a:solidFill>
                  <a:ea typeface="Cambria Math" panose="02040503050406030204" pitchFamily="18" charset="0"/>
                </a:endParaRPr>
              </a:p>
              <a:p>
                <a:pPr marL="285750" indent="-285750" latinLnBrk="1" hangingPunct="0">
                  <a:buFont typeface="Arial" panose="020B0604020202020204" pitchFamily="34" charset="0"/>
                  <a:buChar char="•"/>
                </a:pPr>
                <a:r>
                  <a:rPr lang="en-US" dirty="0">
                    <a:solidFill>
                      <a:srgbClr val="000000"/>
                    </a:solidFill>
                  </a:rPr>
                  <a:t>Power density: </a:t>
                </a:r>
                <a14:m>
                  <m:oMath xmlns:m="http://schemas.openxmlformats.org/officeDocument/2006/math">
                    <m:r>
                      <a:rPr lang="en-US" i="1">
                        <a:solidFill>
                          <a:srgbClr val="000000"/>
                        </a:solidFill>
                        <a:latin typeface="Cambria Math" panose="02040503050406030204" pitchFamily="18" charset="0"/>
                      </a:rPr>
                      <m:t>𝑆</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𝑅𝑒</m:t>
                    </m:r>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acc>
                              <m:accPr>
                                <m:chr m:val="̅"/>
                                <m:ctrlPr>
                                  <a:rPr lang="en-US" i="1">
                                    <a:solidFill>
                                      <a:srgbClr val="000000"/>
                                    </a:solidFill>
                                    <a:latin typeface="Cambria Math" panose="02040503050406030204" pitchFamily="18" charset="0"/>
                                  </a:rPr>
                                </m:ctrlPr>
                              </m:acc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e>
                            </m:acc>
                          </m:num>
                          <m:den>
                            <m:r>
                              <a:rPr lang="en-US" i="1">
                                <a:solidFill>
                                  <a:srgbClr val="000000"/>
                                </a:solidFill>
                                <a:latin typeface="Cambria Math" panose="02040503050406030204" pitchFamily="18" charset="0"/>
                              </a:rPr>
                              <m:t>2</m:t>
                            </m:r>
                          </m:den>
                        </m:f>
                      </m:e>
                    </m:d>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d>
                              <m:dPr>
                                <m:begChr m:val="|"/>
                                <m:endChr m:val="|"/>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e>
                            </m:d>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num>
                      <m:den>
                        <m:r>
                          <a:rPr lang="en-US" i="1">
                            <a:solidFill>
                              <a:srgbClr val="000000"/>
                            </a:solidFill>
                            <a:latin typeface="Cambria Math" panose="02040503050406030204" pitchFamily="18" charset="0"/>
                          </a:rPr>
                          <m:t>2</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den>
                    </m:f>
                  </m:oMath>
                </a14:m>
                <a:endParaRPr lang="en-US" dirty="0">
                  <a:solidFill>
                    <a:srgbClr val="000000"/>
                  </a:solidFill>
                </a:endParaRPr>
              </a:p>
              <a:p>
                <a:pPr marL="285750" indent="-285750" latinLnBrk="1" hangingPunct="0">
                  <a:buFont typeface="Arial" panose="020B0604020202020204" pitchFamily="34" charset="0"/>
                  <a:buChar char="•"/>
                </a:pPr>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𝑥</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𝐻</m:t>
                            </m:r>
                          </m:e>
                          <m:sub>
                            <m:r>
                              <a:rPr lang="en-US" i="1">
                                <a:solidFill>
                                  <a:srgbClr val="000000"/>
                                </a:solidFill>
                                <a:latin typeface="Cambria Math" panose="02040503050406030204" pitchFamily="18" charset="0"/>
                              </a:rPr>
                              <m:t>𝑦</m:t>
                            </m:r>
                          </m:sub>
                        </m:sSub>
                      </m:den>
                    </m:f>
                    <m:r>
                      <a:rPr lang="en-US" i="1">
                        <a:solidFill>
                          <a:srgbClr val="000000"/>
                        </a:solidFill>
                        <a:latin typeface="Cambria Math" panose="02040503050406030204" pitchFamily="18" charset="0"/>
                      </a:rPr>
                      <m:t>=</m:t>
                    </m:r>
                    <m:rad>
                      <m:radPr>
                        <m:degHide m:val="on"/>
                        <m:ctrlPr>
                          <a:rPr lang="en-US" i="1">
                            <a:solidFill>
                              <a:srgbClr val="000000"/>
                            </a:solidFill>
                            <a:latin typeface="Cambria Math" panose="02040503050406030204" pitchFamily="18" charset="0"/>
                          </a:rPr>
                        </m:ctrlPr>
                      </m:radPr>
                      <m:deg/>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𝜇</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𝜖</m:t>
                                </m:r>
                              </m:e>
                              <m:sub>
                                <m:r>
                                  <a:rPr lang="en-US" i="1">
                                    <a:solidFill>
                                      <a:srgbClr val="000000"/>
                                    </a:solidFill>
                                    <a:latin typeface="Cambria Math" panose="02040503050406030204" pitchFamily="18" charset="0"/>
                                  </a:rPr>
                                  <m:t>0</m:t>
                                </m:r>
                              </m:sub>
                            </m:sSub>
                          </m:den>
                        </m:f>
                      </m:e>
                    </m:rad>
                    <m:r>
                      <a:rPr lang="en-US" i="1">
                        <a:solidFill>
                          <a:srgbClr val="000000"/>
                        </a:solidFill>
                        <a:latin typeface="Cambria Math" panose="02040503050406030204" pitchFamily="18" charset="0"/>
                      </a:rPr>
                      <m:t>=377</m:t>
                    </m:r>
                    <m:r>
                      <m:rPr>
                        <m:sty m:val="p"/>
                      </m:rPr>
                      <a:rPr lang="el-GR" i="1">
                        <a:solidFill>
                          <a:srgbClr val="000000"/>
                        </a:solidFill>
                        <a:latin typeface="Cambria Math" panose="02040503050406030204" pitchFamily="18" charset="0"/>
                        <a:ea typeface="Cambria Math" panose="02040503050406030204" pitchFamily="18" charset="0"/>
                      </a:rPr>
                      <m:t>Ω</m:t>
                    </m:r>
                  </m:oMath>
                </a14:m>
                <a:endParaRPr lang="en-US" dirty="0">
                  <a:solidFill>
                    <a:srgbClr val="000000"/>
                  </a:solidFill>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𝑡</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𝐼</m:t>
                            </m:r>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oMath>
                </a14:m>
                <a:r>
                  <a:rPr lang="en-US" dirty="0">
                    <a:solidFill>
                      <a:srgbClr val="000000"/>
                    </a:solidFill>
                    <a:latin typeface="Calibri"/>
                    <a:ea typeface="Calibri"/>
                    <a:cs typeface="Calibri"/>
                    <a:sym typeface="Calibri"/>
                  </a:rPr>
                  <a:t> is real part of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𝑅</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𝑙</m:t>
                        </m:r>
                      </m:sub>
                    </m:sSub>
                    <m:r>
                      <a:rPr lang="en-US">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𝜂</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num>
                      <m:den>
                        <m:r>
                          <a:rPr lang="en-US" i="1">
                            <a:solidFill>
                              <a:srgbClr val="000000"/>
                            </a:solidFill>
                            <a:latin typeface="Cambria Math" panose="02040503050406030204" pitchFamily="18" charset="0"/>
                            <a:ea typeface="Cambria Math" panose="02040503050406030204" pitchFamily="18" charset="0"/>
                            <a:sym typeface="Calibri"/>
                          </a:rPr>
                          <m:t>𝑅</m:t>
                        </m:r>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rPr>
                  <a:t>Power density for isotropic antenna: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𝑆</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num>
                      <m:den>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den>
                    </m:f>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6618705" cy="5476670"/>
              </a:xfrm>
              <a:prstGeom prst="rect">
                <a:avLst/>
              </a:prstGeom>
              <a:blipFill>
                <a:blip r:embed="rId3"/>
                <a:stretch>
                  <a:fillRect l="-1149" t="-694" r="-192"/>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dirty="0"/>
          </a:p>
        </p:txBody>
      </p:sp>
      <p:sp>
        <p:nvSpPr>
          <p:cNvPr id="6" name="TextBox 5">
            <a:extLst>
              <a:ext uri="{FF2B5EF4-FFF2-40B4-BE49-F238E27FC236}">
                <a16:creationId xmlns:a16="http://schemas.microsoft.com/office/drawing/2014/main" id="{49B4A545-AB69-3642-B60D-8B9703475515}"/>
              </a:ext>
            </a:extLst>
          </p:cNvPr>
          <p:cNvSpPr txBox="1"/>
          <p:nvPr/>
        </p:nvSpPr>
        <p:spPr>
          <a:xfrm>
            <a:off x="8148080" y="1562955"/>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2" name="Group 1">
            <a:extLst>
              <a:ext uri="{FF2B5EF4-FFF2-40B4-BE49-F238E27FC236}">
                <a16:creationId xmlns:a16="http://schemas.microsoft.com/office/drawing/2014/main" id="{C5EC72DA-9C87-944E-AEE3-CF1F919E9DF6}"/>
              </a:ext>
            </a:extLst>
          </p:cNvPr>
          <p:cNvGrpSpPr/>
          <p:nvPr/>
        </p:nvGrpSpPr>
        <p:grpSpPr>
          <a:xfrm>
            <a:off x="8066301" y="2221237"/>
            <a:ext cx="2149525" cy="2505853"/>
            <a:chOff x="8066301" y="2221237"/>
            <a:chExt cx="2149525" cy="2505853"/>
          </a:xfrm>
        </p:grpSpPr>
        <p:grpSp>
          <p:nvGrpSpPr>
            <p:cNvPr id="7" name="Group 6">
              <a:extLst>
                <a:ext uri="{FF2B5EF4-FFF2-40B4-BE49-F238E27FC236}">
                  <a16:creationId xmlns:a16="http://schemas.microsoft.com/office/drawing/2014/main" id="{4FE0745D-0618-884A-A124-CAB21011CD68}"/>
                </a:ext>
              </a:extLst>
            </p:cNvPr>
            <p:cNvGrpSpPr/>
            <p:nvPr/>
          </p:nvGrpSpPr>
          <p:grpSpPr>
            <a:xfrm>
              <a:off x="8066301" y="3631290"/>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8268654" y="286929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8192454" y="2247674"/>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8573454" y="246546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8573454" y="310326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8346356" y="4163354"/>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8344855" y="467064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8338255" y="2248214"/>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0110213" y="4635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0124386" y="22212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dirty="0">
                    <a:solidFill>
                      <a:srgbClr val="000000"/>
                    </a:solidFill>
                    <a:ea typeface="Calibri"/>
                    <a:cs typeface="Calibri"/>
                    <a:sym typeface="Calibri"/>
                  </a:rPr>
                  <a:t>Define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𝑆</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r>
                          <a:rPr lang="en-US" i="1">
                            <a:solidFill>
                              <a:srgbClr val="000000"/>
                            </a:solidFill>
                            <a:latin typeface="Cambria Math" panose="02040503050406030204" pitchFamily="18" charset="0"/>
                            <a:ea typeface="Cambria Math" panose="02040503050406030204" pitchFamily="18" charset="0"/>
                            <a:sym typeface="Calibri"/>
                          </a:rPr>
                          <m:t>)</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𝑆</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m:t>
                    </m:r>
                    <m:d>
                      <m:dPr>
                        <m:ctrlPr>
                          <a:rPr lang="en-US" i="1">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𝜙</m:t>
                        </m:r>
                      </m:e>
                    </m:d>
                  </m:oMath>
                </a14:m>
                <a:r>
                  <a:rPr lang="en-US"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dirty="0">
                    <a:solidFill>
                      <a:srgbClr val="000000"/>
                    </a:solidFill>
                  </a:rPr>
                  <a:t>For isotropic reference: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𝑆</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𝑟</m:t>
                            </m:r>
                          </m:e>
                          <m:sup>
                            <m:r>
                              <a:rPr lang="en-US" b="0" i="1" smtClean="0">
                                <a:solidFill>
                                  <a:srgbClr val="000000"/>
                                </a:solidFill>
                                <a:latin typeface="Cambria Math" panose="02040503050406030204" pitchFamily="18" charset="0"/>
                                <a:ea typeface="Cambria Math" panose="02040503050406030204" pitchFamily="18" charset="0"/>
                              </a:rPr>
                              <m:t>2</m:t>
                            </m:r>
                          </m:sup>
                        </m:sSup>
                      </m:den>
                    </m:f>
                  </m:oMath>
                </a14:m>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𝐺</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𝑟</m:t>
                            </m:r>
                          </m:e>
                          <m:sup>
                            <m:r>
                              <a:rPr lang="en-US" i="1">
                                <a:solidFill>
                                  <a:srgbClr val="000000"/>
                                </a:solidFill>
                                <a:latin typeface="Cambria Math" panose="02040503050406030204" pitchFamily="18" charset="0"/>
                                <a:ea typeface="Cambria Math" panose="02040503050406030204" pitchFamily="18" charset="0"/>
                              </a:rPr>
                              <m:t>2</m:t>
                            </m:r>
                          </m:sup>
                        </m:sSup>
                        <m:r>
                          <a:rPr lang="en-US" i="1">
                            <a:solidFill>
                              <a:srgbClr val="000000"/>
                            </a:solidFill>
                            <a:latin typeface="Cambria Math" panose="02040503050406030204" pitchFamily="18" charset="0"/>
                            <a:ea typeface="Cambria Math" panose="02040503050406030204" pitchFamily="18" charset="0"/>
                          </a:rPr>
                          <m:t>𝑆</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i="1" smtClean="0">
                            <a:solidFill>
                              <a:srgbClr val="000000"/>
                            </a:solidFill>
                            <a:latin typeface="Cambria Math" panose="02040503050406030204" pitchFamily="18" charset="0"/>
                            <a:cs typeface="Calibri"/>
                            <a:sym typeface="Calibri"/>
                          </a:rPr>
                        </m:ctrlPr>
                      </m:naryPr>
                      <m:sub/>
                      <m:sup/>
                      <m:e>
                        <m:r>
                          <a:rPr lang="en-US" b="0" i="1" smtClean="0">
                            <a:solidFill>
                              <a:srgbClr val="000000"/>
                            </a:solidFill>
                            <a:latin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𝑑</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13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31190063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r="-51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37857" y="1138301"/>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7857" y="1138301"/>
                <a:ext cx="9274906" cy="5573768"/>
              </a:xfrm>
              <a:prstGeom prst="rect">
                <a:avLst/>
              </a:prstGeom>
              <a:blipFill>
                <a:blip r:embed="rId3"/>
                <a:stretch>
                  <a:fillRect l="-1094" r="-150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430876" y="1605515"/>
                <a:ext cx="8278613" cy="436579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rPr>
                  <a:t>For dipole (Length:</a:t>
                </a:r>
                <a:r>
                  <a:rPr lang="en-US" i="1" dirty="0">
                    <a:solidFill>
                      <a:srgbClr val="000000"/>
                    </a:solidFill>
                  </a:rPr>
                  <a:t> </a:t>
                </a:r>
                <a14:m>
                  <m:oMath xmlns:m="http://schemas.openxmlformats.org/officeDocument/2006/math">
                    <m:r>
                      <a:rPr lang="en-US" i="1">
                        <a:solidFill>
                          <a:srgbClr val="000000"/>
                        </a:solidFill>
                        <a:latin typeface="Cambria Math" panose="02040503050406030204" pitchFamily="18" charset="0"/>
                      </a:rPr>
                      <m:t>𝑙</m:t>
                    </m:r>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𝜆</m:t>
                        </m:r>
                      </m:num>
                      <m:den>
                        <m:r>
                          <a:rPr lang="en-US" i="1">
                            <a:solidFill>
                              <a:srgbClr val="000000"/>
                            </a:solidFill>
                            <a:latin typeface="Cambria Math" panose="02040503050406030204" pitchFamily="18" charset="0"/>
                          </a:rPr>
                          <m:t>2</m:t>
                        </m:r>
                      </m:den>
                    </m:f>
                  </m:oMath>
                </a14:m>
                <a:r>
                  <a:rPr lang="en-US"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r>
                          <a:rPr lang="en-US" i="1">
                            <a:solidFill>
                              <a:srgbClr val="000000"/>
                            </a:solidFill>
                            <a:latin typeface="Cambria Math" panose="02040503050406030204" pitchFamily="18" charset="0"/>
                            <a:cs typeface="Calibri"/>
                            <a:sym typeface="Calibri"/>
                          </a:rPr>
                          <m:t>𝐴</m:t>
                        </m:r>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𝑑</m:t>
                        </m:r>
                        <m:r>
                          <m:rPr>
                            <m:sty m:val="p"/>
                          </m:rPr>
                          <a:rPr lang="el-GR" i="1">
                            <a:solidFill>
                              <a:srgbClr val="000000"/>
                            </a:solidFill>
                            <a:latin typeface="Cambria Math" panose="02040503050406030204" pitchFamily="18" charset="0"/>
                            <a:ea typeface="Cambria Math" panose="02040503050406030204" pitchFamily="18" charset="0"/>
                            <a:sym typeface="Calibri"/>
                          </a:rPr>
                          <m:t>Ω</m:t>
                        </m:r>
                        <m:r>
                          <a:rPr lang="en-US"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i="1">
                                    <a:solidFill>
                                      <a:srgbClr val="000000"/>
                                    </a:solidFill>
                                    <a:latin typeface="Cambria Math" panose="02040503050406030204" pitchFamily="18" charset="0"/>
                                    <a:ea typeface="Cambria Math" panose="02040503050406030204" pitchFamily="18" charset="0"/>
                                    <a:sym typeface="Calibri"/>
                                  </a:rPr>
                                </m:ctrlPr>
                              </m:fPr>
                              <m:num>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h</m:t>
                                    </m:r>
                                  </m:e>
                                  <m:sup>
                                    <m:r>
                                      <a:rPr lang="en-US"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𝜂</m:t>
                                    </m:r>
                                  </m:e>
                                  <m:sub>
                                    <m:r>
                                      <a:rPr lang="en-US" i="1">
                                        <a:solidFill>
                                          <a:srgbClr val="000000"/>
                                        </a:solidFill>
                                        <a:latin typeface="Cambria Math" panose="02040503050406030204" pitchFamily="18" charset="0"/>
                                        <a:ea typeface="Cambria Math" panose="02040503050406030204" pitchFamily="18" charset="0"/>
                                        <a:sym typeface="Calibri"/>
                                      </a:rPr>
                                      <m:t>0</m:t>
                                    </m:r>
                                  </m:sub>
                                </m:sSub>
                              </m:num>
                              <m:den>
                                <m:r>
                                  <a:rPr lang="en-US" i="1">
                                    <a:solidFill>
                                      <a:srgbClr val="000000"/>
                                    </a:solidFill>
                                    <a:latin typeface="Cambria Math" panose="02040503050406030204" pitchFamily="18" charset="0"/>
                                    <a:ea typeface="Cambria Math" panose="02040503050406030204" pitchFamily="18" charset="0"/>
                                    <a:sym typeface="Calibri"/>
                                  </a:rPr>
                                  <m:t>4</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𝑅</m:t>
                                    </m:r>
                                  </m:e>
                                  <m:sub>
                                    <m:r>
                                      <a:rPr lang="en-US" i="1">
                                        <a:solidFill>
                                          <a:srgbClr val="000000"/>
                                        </a:solidFill>
                                        <a:latin typeface="Cambria Math" panose="02040503050406030204" pitchFamily="18" charset="0"/>
                                        <a:ea typeface="Cambria Math" panose="02040503050406030204" pitchFamily="18" charset="0"/>
                                        <a:sym typeface="Calibri"/>
                                      </a:rPr>
                                      <m:t>𝑟</m:t>
                                    </m:r>
                                  </m:sub>
                                </m:sSub>
                              </m:den>
                            </m:f>
                            <m:r>
                              <a:rPr lang="en-US" i="1">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e>
                        </m:nary>
                      </m:e>
                    </m:nary>
                  </m:oMath>
                </a14:m>
                <a:r>
                  <a:rPr lang="en-US"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𝑙</m:t>
                            </m:r>
                          </m:e>
                          <m:sup>
                            <m:r>
                              <a:rPr lang="en-US" i="1">
                                <a:solidFill>
                                  <a:srgbClr val="000000"/>
                                </a:solidFill>
                                <a:latin typeface="Cambria Math" panose="02040503050406030204" pitchFamily="18" charset="0"/>
                                <a:ea typeface="Cambria Math" panose="02040503050406030204" pitchFamily="18" charset="0"/>
                              </a:rPr>
                              <m:t>2</m:t>
                            </m:r>
                          </m:sup>
                        </m:sSup>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cs typeface="Calibri"/>
                            <a:sym typeface="Calibri"/>
                          </a:rPr>
                          <m:t>16</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nary>
                      <m:naryPr>
                        <m:limLoc m:val="undOvr"/>
                        <m:subHide m:val="on"/>
                        <m:supHide m:val="on"/>
                        <m:ctrlPr>
                          <a:rPr lang="en-US" i="1">
                            <a:solidFill>
                              <a:srgbClr val="000000"/>
                            </a:solidFill>
                            <a:latin typeface="Cambria Math" panose="02040503050406030204" pitchFamily="18" charset="0"/>
                            <a:cs typeface="Calibri"/>
                            <a:sym typeface="Calibri"/>
                          </a:rPr>
                        </m:ctrlPr>
                      </m:naryPr>
                      <m:sub/>
                      <m:sup/>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𝜃</m:t>
                            </m:r>
                          </m:e>
                        </m:d>
                        <m:r>
                          <a:rPr lang="en-US" i="1">
                            <a:solidFill>
                              <a:srgbClr val="000000"/>
                            </a:solidFill>
                            <a:latin typeface="Cambria Math" panose="02040503050406030204" pitchFamily="18" charset="0"/>
                          </a:rPr>
                          <m:t>𝑑</m:t>
                        </m:r>
                        <m:r>
                          <m:rPr>
                            <m:sty m:val="p"/>
                          </m:rPr>
                          <a:rPr lang="el-GR" i="1">
                            <a:solidFill>
                              <a:srgbClr val="000000"/>
                            </a:solidFill>
                            <a:latin typeface="Cambria Math" panose="02040503050406030204" pitchFamily="18" charset="0"/>
                            <a:ea typeface="Cambria Math" panose="02040503050406030204" pitchFamily="18" charset="0"/>
                          </a:rPr>
                          <m:t>Ω</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𝜂</m:t>
                            </m:r>
                          </m:e>
                          <m:sub>
                            <m:r>
                              <a:rPr lang="en-US" i="1">
                                <a:solidFill>
                                  <a:srgbClr val="000000"/>
                                </a:solidFill>
                                <a:latin typeface="Cambria Math" panose="02040503050406030204" pitchFamily="18" charset="0"/>
                                <a:ea typeface="Cambria Math" panose="02040503050406030204" pitchFamily="18" charset="0"/>
                              </a:rPr>
                              <m:t>0</m:t>
                            </m:r>
                          </m:sub>
                        </m:sSub>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𝜋</m:t>
                            </m:r>
                          </m:num>
                          <m:den>
                            <m:r>
                              <a:rPr lang="en-US" i="1">
                                <a:solidFill>
                                  <a:srgbClr val="000000"/>
                                </a:solidFill>
                                <a:latin typeface="Cambria Math" panose="02040503050406030204" pitchFamily="18" charset="0"/>
                                <a:ea typeface="Cambria Math" panose="02040503050406030204" pitchFamily="18" charset="0"/>
                              </a:rPr>
                              <m:t>6</m:t>
                            </m:r>
                          </m:den>
                        </m:f>
                      </m:e>
                    </m:nary>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𝑙</m:t>
                            </m:r>
                          </m:num>
                          <m:den>
                            <m:r>
                              <a:rPr lang="en-US" i="1">
                                <a:solidFill>
                                  <a:srgbClr val="000000"/>
                                </a:solidFill>
                                <a:latin typeface="Cambria Math" panose="02040503050406030204" pitchFamily="18" charset="0"/>
                                <a:ea typeface="Cambria Math" panose="02040503050406030204" pitchFamily="18" charset="0"/>
                                <a:sym typeface="Calibri"/>
                              </a:rPr>
                              <m:t>𝜆</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𝐴</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𝜆</m:t>
                            </m:r>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r>
                          <a:rPr lang="en-US" i="1">
                            <a:solidFill>
                              <a:srgbClr val="000000"/>
                            </a:solidFill>
                            <a:latin typeface="Cambria Math" panose="02040503050406030204" pitchFamily="18" charset="0"/>
                            <a:ea typeface="Cambria Math" panose="02040503050406030204" pitchFamily="18" charset="0"/>
                            <a:sym typeface="Calibri"/>
                          </a:rPr>
                          <m:t>𝜋</m:t>
                        </m:r>
                      </m:den>
                    </m:f>
                    <m:r>
                      <a:rPr lang="en-US" i="1">
                        <a:solidFill>
                          <a:srgbClr val="000000"/>
                        </a:solidFill>
                        <a:latin typeface="Cambria Math" panose="02040503050406030204" pitchFamily="18" charset="0"/>
                        <a:cs typeface="Calibri"/>
                        <a:sym typeface="Calibri"/>
                      </a:rPr>
                      <m:t> </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𝑠𝑖𝑛</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𝐺</m:t>
                    </m:r>
                    <m:r>
                      <a:rPr lang="en-US" i="1">
                        <a:solidFill>
                          <a:srgbClr val="000000"/>
                        </a:solidFill>
                        <a:latin typeface="Cambria Math" panose="02040503050406030204" pitchFamily="18" charset="0"/>
                        <a:ea typeface="Calibri"/>
                        <a:cs typeface="Calibri"/>
                        <a:sym typeface="Calibri"/>
                      </a:rPr>
                      <m:t>=1.5</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𝑠𝑖𝑛</m:t>
                        </m:r>
                      </m:e>
                      <m:sup>
                        <m:r>
                          <a:rPr lang="en-US" i="1">
                            <a:solidFill>
                              <a:srgbClr val="000000"/>
                            </a:solidFill>
                            <a:latin typeface="Cambria Math" panose="02040503050406030204" pitchFamily="18" charset="0"/>
                          </a:rPr>
                          <m:t>2</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ea typeface="Cambria Math" panose="02040503050406030204" pitchFamily="18" charset="0"/>
                          </a:rPr>
                          <m:t>𝜃</m:t>
                        </m:r>
                      </m:e>
                    </m:d>
                    <m:r>
                      <a:rPr lang="en-US">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Calibri"/>
                  </a:rPr>
                  <a:t> </a:t>
                </a:r>
                <a:r>
                  <a:rPr lang="en-US" dirty="0">
                    <a:solidFill>
                      <a:srgbClr val="000000"/>
                    </a:solidFill>
                  </a:rPr>
                  <a:t>.  Note we used</a:t>
                </a:r>
              </a:p>
              <a:p>
                <a:pPr algn="l" rtl="0" latinLnBrk="1" hangingPunct="0"/>
                <a:r>
                  <a:rPr lang="en-US" dirty="0">
                    <a:solidFill>
                      <a:srgbClr val="000000"/>
                    </a:solidFill>
                  </a:rPr>
                  <a:t>      </a:t>
                </a:r>
                <a14:m>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𝑙</m:t>
                        </m:r>
                      </m:num>
                      <m:den>
                        <m:r>
                          <a:rPr lang="en-US" i="1">
                            <a:solidFill>
                              <a:srgbClr val="000000"/>
                            </a:solidFill>
                            <a:latin typeface="Cambria Math" panose="02040503050406030204" pitchFamily="18" charset="0"/>
                          </a:rPr>
                          <m:t>2</m:t>
                        </m:r>
                      </m:den>
                    </m:f>
                    <m:r>
                      <a:rPr lang="en-US" i="1">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sin</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𝜃</m:t>
                    </m:r>
                    <m:r>
                      <a:rPr lang="en-US" i="1">
                        <a:solidFill>
                          <a:srgbClr val="000000"/>
                        </a:solidFill>
                        <a:latin typeface="Cambria Math" panose="02040503050406030204" pitchFamily="18" charset="0"/>
                      </a:rPr>
                      <m:t>)</m:t>
                    </m:r>
                  </m:oMath>
                </a14:m>
                <a:endParaRPr lang="en-US" dirty="0">
                  <a:solidFill>
                    <a:srgbClr val="000000"/>
                  </a:solidFill>
                </a:endParaRPr>
              </a:p>
              <a:p>
                <a:pPr latinLnBrk="1" hangingPunct="0"/>
                <a:endParaRPr lang="en-US" dirty="0">
                  <a:solidFill>
                    <a:srgbClr val="000000"/>
                  </a:solidFill>
                  <a:latin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0876" y="1605515"/>
                <a:ext cx="8278613" cy="4365793"/>
              </a:xfrm>
              <a:prstGeom prst="rect">
                <a:avLst/>
              </a:prstGeom>
              <a:blipFill>
                <a:blip r:embed="rId3"/>
                <a:stretch>
                  <a:fillRect l="-1074" t="-8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sp>
        <p:nvSpPr>
          <p:cNvPr id="2" name="Rectangle 1">
            <a:extLst>
              <a:ext uri="{FF2B5EF4-FFF2-40B4-BE49-F238E27FC236}">
                <a16:creationId xmlns:a16="http://schemas.microsoft.com/office/drawing/2014/main" id="{797401FF-D34E-3344-9184-254DFDA99955}"/>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5" name="Group 4">
            <a:extLst>
              <a:ext uri="{FF2B5EF4-FFF2-40B4-BE49-F238E27FC236}">
                <a16:creationId xmlns:a16="http://schemas.microsoft.com/office/drawing/2014/main" id="{F036A733-A9F2-D341-840A-B055FC27CDBC}"/>
              </a:ext>
            </a:extLst>
          </p:cNvPr>
          <p:cNvGrpSpPr/>
          <p:nvPr/>
        </p:nvGrpSpPr>
        <p:grpSpPr>
          <a:xfrm>
            <a:off x="8898643" y="2578876"/>
            <a:ext cx="2827358" cy="2505853"/>
            <a:chOff x="7840642" y="1776392"/>
            <a:chExt cx="2827358" cy="2505853"/>
          </a:xfrm>
        </p:grpSpPr>
        <p:grpSp>
          <p:nvGrpSpPr>
            <p:cNvPr id="7" name="Group 6">
              <a:extLst>
                <a:ext uri="{FF2B5EF4-FFF2-40B4-BE49-F238E27FC236}">
                  <a16:creationId xmlns:a16="http://schemas.microsoft.com/office/drawing/2014/main" id="{E30867CC-D789-6049-970D-556912E5B3FE}"/>
                </a:ext>
              </a:extLst>
            </p:cNvPr>
            <p:cNvGrpSpPr/>
            <p:nvPr/>
          </p:nvGrpSpPr>
          <p:grpSpPr>
            <a:xfrm>
              <a:off x="7840642" y="3186445"/>
              <a:ext cx="543906" cy="523218"/>
              <a:chOff x="7097485" y="3674605"/>
              <a:chExt cx="548640" cy="548640"/>
            </a:xfrm>
          </p:grpSpPr>
          <p:sp>
            <p:nvSpPr>
              <p:cNvPr id="8" name="Freeform 7">
                <a:extLst>
                  <a:ext uri="{FF2B5EF4-FFF2-40B4-BE49-F238E27FC236}">
                    <a16:creationId xmlns:a16="http://schemas.microsoft.com/office/drawing/2014/main" id="{8AE27AA8-9AC5-DA4A-B97C-59C39920219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A7E2E6CD-6B26-E448-8E4D-FCA87072E77B}"/>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E0B40448-9D73-EC41-9E4F-F3FDF44E374E}"/>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C172DF05-629B-C345-85C9-25B259E92103}"/>
                </a:ext>
              </a:extLst>
            </p:cNvPr>
            <p:cNvGrpSpPr>
              <a:grpSpLocks/>
            </p:cNvGrpSpPr>
            <p:nvPr/>
          </p:nvGrpSpPr>
          <p:grpSpPr bwMode="auto">
            <a:xfrm>
              <a:off x="7966795" y="1802829"/>
              <a:ext cx="304800" cy="762000"/>
              <a:chOff x="3216" y="1728"/>
              <a:chExt cx="192" cy="480"/>
            </a:xfrm>
          </p:grpSpPr>
          <p:sp>
            <p:nvSpPr>
              <p:cNvPr id="13" name="Line 8">
                <a:extLst>
                  <a:ext uri="{FF2B5EF4-FFF2-40B4-BE49-F238E27FC236}">
                    <a16:creationId xmlns:a16="http://schemas.microsoft.com/office/drawing/2014/main" id="{DDACB4B2-48DC-984E-BC52-ED07B810C2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5FA97C14-90E1-1F42-A3E6-C60751AEBE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A0AE1EB2-DBB8-B04C-9CD1-450274579E8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986DAC62-BCA8-AE42-87A5-A14EF492F1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30377464-80BF-0A4B-ABFC-6BD1E7661BD9}"/>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BCE46C27-4AFA-3745-BFB9-4294DE2686B9}"/>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AE2D82C6-927D-604B-AB7B-40403EEF15D2}"/>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093C148-A925-BD4C-B13E-AA9B4CC4D847}"/>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A827B283-D950-D246-A32B-5DF819BD3BC5}"/>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Oval 21">
              <a:extLst>
                <a:ext uri="{FF2B5EF4-FFF2-40B4-BE49-F238E27FC236}">
                  <a16:creationId xmlns:a16="http://schemas.microsoft.com/office/drawing/2014/main" id="{3E50723F-8818-0149-8772-B2931CBB0884}"/>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6D6DA75-0DE5-5C49-9E02-E4B82057DCF6}"/>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21641C-9B44-AC4B-BEFB-7EC0B187B038}"/>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1533600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174680"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latinLnBrk="1" hangingPunct="0">
                  <a:buFont typeface="+mj-lt"/>
                  <a:buAutoNum type="arabicPeriod"/>
                </a:pPr>
                <a:r>
                  <a:rPr lang="en-US" sz="2000">
                    <a:solidFill>
                      <a:srgbClr val="000000"/>
                    </a:solidFill>
                    <a:sym typeface="Calibri"/>
                  </a:rPr>
                  <a:t>Find </a:t>
                </a:r>
                <a:r>
                  <a:rPr lang="en-US" sz="2000" dirty="0">
                    <a:solidFill>
                      <a:srgbClr val="000000"/>
                    </a:solidFill>
                    <a:sym typeface="Calibri"/>
                  </a:rPr>
                  <a:t>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11174680" cy="4246902"/>
              </a:xfrm>
              <a:prstGeom prst="rect">
                <a:avLst/>
              </a:prstGeom>
              <a:blipFill>
                <a:blip r:embed="rId3"/>
                <a:stretch>
                  <a:fillRect l="-908" t="-89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spTree>
    <p:extLst>
      <p:ext uri="{BB962C8B-B14F-4D97-AF65-F5344CB8AC3E}">
        <p14:creationId xmlns:p14="http://schemas.microsoft.com/office/powerpoint/2010/main" val="2173254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549276" y="1439896"/>
            <a:ext cx="11077082" cy="4368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latinLnBrk="1" hangingPunct="0">
              <a:buFont typeface="+mj-lt"/>
              <a:buAutoNum type="arabicPeriod"/>
            </a:pPr>
            <a:r>
              <a:rPr lang="en-US" sz="2000" dirty="0">
                <a:solidFill>
                  <a:srgbClr val="000000"/>
                </a:solidFill>
                <a:sym typeface="Calibri"/>
              </a:rPr>
              <a:t>Use the relation between gain and effective area to rewrite the </a:t>
            </a:r>
            <a:r>
              <a:rPr lang="en-US" sz="2000" dirty="0" err="1">
                <a:solidFill>
                  <a:srgbClr val="000000"/>
                </a:solidFill>
                <a:sym typeface="Calibri"/>
              </a:rPr>
              <a:t>Friis</a:t>
            </a:r>
            <a:r>
              <a:rPr lang="en-US" sz="2000"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–dBm.  Find the minimum transmission power.</a:t>
            </a:r>
          </a:p>
          <a:p>
            <a:pPr marL="457200" indent="-457200" latinLnBrk="1" hangingPunct="0">
              <a:buFont typeface="+mj-lt"/>
              <a:buAutoNum type="arabicPeriod"/>
            </a:pPr>
            <a:r>
              <a:rPr lang="en-US" sz="2000" dirty="0">
                <a:solidFill>
                  <a:srgbClr val="000000"/>
                </a:solidFill>
                <a:sym typeface="Calibri"/>
              </a:rPr>
              <a:t>Find the inductance to resonate with a 3m whip.  Assuming the Q of the coil is 200, find the turns ratio required to give a transceiver a 50 ohm load.  What is the radiation efficiency?</a:t>
            </a:r>
          </a:p>
          <a:p>
            <a:pPr marL="457200" indent="-457200" latinLnBrk="1" hangingPunct="0">
              <a:buFont typeface="+mj-lt"/>
              <a:buAutoNum type="arabicPeriod"/>
            </a:pPr>
            <a:r>
              <a:rPr lang="en-US" sz="2000" dirty="0">
                <a:solidFill>
                  <a:srgbClr val="000000"/>
                </a:solidFill>
                <a:sym typeface="Calibri"/>
              </a:rPr>
              <a:t>Repeat 2 with a capacitive end </a:t>
            </a:r>
            <a:r>
              <a:rPr lang="en-US" sz="2000" dirty="0" err="1">
                <a:solidFill>
                  <a:srgbClr val="000000"/>
                </a:solidFill>
                <a:sym typeface="Calibri"/>
              </a:rPr>
              <a:t>koading</a:t>
            </a:r>
            <a:r>
              <a:rPr lang="en-US" sz="2000" dirty="0">
                <a:solidFill>
                  <a:srgbClr val="000000"/>
                </a:solidFill>
                <a:sym typeface="Calibri"/>
              </a:rPr>
              <a:t>, assuming the capacitance doubles.</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spTree>
    <p:extLst>
      <p:ext uri="{BB962C8B-B14F-4D97-AF65-F5344CB8AC3E}">
        <p14:creationId xmlns:p14="http://schemas.microsoft.com/office/powerpoint/2010/main" val="1825029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38: Propagation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743072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𝑥</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39898"/>
                <a:ext cx="7430721" cy="400108"/>
              </a:xfrm>
              <a:prstGeom prst="rect">
                <a:avLst/>
              </a:prstGeom>
              <a:blipFill>
                <a:blip r:embed="rId3"/>
                <a:stretch>
                  <a:fillRect l="-1195" t="-3125" b="-218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spTree>
    <p:extLst>
      <p:ext uri="{BB962C8B-B14F-4D97-AF65-F5344CB8AC3E}">
        <p14:creationId xmlns:p14="http://schemas.microsoft.com/office/powerpoint/2010/main" val="35552340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314701" y="-1500187"/>
            <a:ext cx="5724523" cy="10353675"/>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9101" y="-649658"/>
            <a:ext cx="6680076" cy="8644803"/>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35464"/>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1" y="-40480"/>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89</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225900"/>
                <a:ext cx="8989088"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225900"/>
                <a:ext cx="8989088" cy="4951064"/>
              </a:xfrm>
              <a:blipFill>
                <a:blip r:embed="rId2"/>
                <a:stretch>
                  <a:fillRect l="-706" t="-102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120C4A7-0430-9342-9C7C-C04A85FD52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90</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908966" y="1365661"/>
            <a:ext cx="3681351"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ohms</a:t>
            </a:r>
          </a:p>
          <a:p>
            <a:pPr marL="285750" indent="-285750">
              <a:buFont typeface="Arial" panose="020B0604020202020204" pitchFamily="34" charset="0"/>
              <a:buChar char="•"/>
            </a:pPr>
            <a:r>
              <a:rPr lang="en-US" dirty="0"/>
              <a:t>Capacitors: </a:t>
            </a:r>
            <a:r>
              <a:rPr lang="en-US" dirty="0" err="1"/>
              <a:t>picoFards</a:t>
            </a:r>
            <a:endParaRPr lang="en-US" dirty="0"/>
          </a:p>
          <a:p>
            <a:pPr marL="285750" indent="-285750">
              <a:buFont typeface="Arial" panose="020B0604020202020204" pitchFamily="34" charset="0"/>
              <a:buChar char="•"/>
            </a:pPr>
            <a:r>
              <a:rPr lang="en-US" dirty="0"/>
              <a:t>Inductors: </a:t>
            </a:r>
            <a:r>
              <a:rPr lang="en-US" dirty="0" err="1"/>
              <a:t>milliHenries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Blank</a:t>
            </a:r>
          </a:p>
        </p:txBody>
      </p:sp>
    </p:spTree>
    <p:extLst>
      <p:ext uri="{BB962C8B-B14F-4D97-AF65-F5344CB8AC3E}">
        <p14:creationId xmlns:p14="http://schemas.microsoft.com/office/powerpoint/2010/main" val="19630014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1535</TotalTime>
  <Words>7336</Words>
  <Application>Microsoft Macintosh PowerPoint</Application>
  <PresentationFormat>Widescreen</PresentationFormat>
  <Paragraphs>1645</Paragraphs>
  <Slides>91</Slides>
  <Notes>64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91</vt:i4>
      </vt:variant>
    </vt:vector>
  </HeadingPairs>
  <TitlesOfParts>
    <vt:vector size="98" baseType="lpstr">
      <vt:lpstr>Arial</vt:lpstr>
      <vt:lpstr>Calibri</vt:lpstr>
      <vt:lpstr>Calibri Light</vt:lpstr>
      <vt:lpstr>Cambria Math</vt:lpstr>
      <vt:lpstr>Math1Mono</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common emitter amplifier</vt:lpstr>
      <vt:lpstr>PowerPoint Presentation</vt:lpstr>
      <vt:lpstr>BJT common collector amplifier</vt:lpstr>
      <vt:lpstr>BJT common base amplifier</vt:lpstr>
      <vt:lpstr>PowerPoint Presentation</vt:lpstr>
      <vt:lpstr>JFET common source amplifier</vt:lpstr>
      <vt:lpstr>JFET common drain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Morse</vt:lpstr>
      <vt:lpstr>Color codes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267</cp:revision>
  <dcterms:created xsi:type="dcterms:W3CDTF">2021-07-06T18:24:07Z</dcterms:created>
  <dcterms:modified xsi:type="dcterms:W3CDTF">2021-07-10T21:43:15Z</dcterms:modified>
</cp:coreProperties>
</file>